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392" r:id="rId5"/>
    <p:sldId id="391" r:id="rId6"/>
    <p:sldId id="357" r:id="rId7"/>
    <p:sldId id="388" r:id="rId8"/>
    <p:sldId id="393" r:id="rId9"/>
    <p:sldId id="400" r:id="rId10"/>
    <p:sldId id="402" r:id="rId11"/>
    <p:sldId id="401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95" r:id="rId22"/>
    <p:sldId id="496" r:id="rId23"/>
    <p:sldId id="497" r:id="rId24"/>
    <p:sldId id="498" r:id="rId25"/>
    <p:sldId id="499" r:id="rId26"/>
    <p:sldId id="500" r:id="rId27"/>
    <p:sldId id="501" r:id="rId28"/>
    <p:sldId id="502" r:id="rId29"/>
    <p:sldId id="503" r:id="rId30"/>
    <p:sldId id="504" r:id="rId31"/>
    <p:sldId id="505" r:id="rId32"/>
    <p:sldId id="506" r:id="rId33"/>
    <p:sldId id="507" r:id="rId34"/>
    <p:sldId id="508" r:id="rId35"/>
    <p:sldId id="511" r:id="rId36"/>
    <p:sldId id="509" r:id="rId37"/>
    <p:sldId id="510" r:id="rId38"/>
    <p:sldId id="385" r:id="rId3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7"/>
  </p:normalViewPr>
  <p:slideViewPr>
    <p:cSldViewPr snapToGrid="0">
      <p:cViewPr varScale="1">
        <p:scale>
          <a:sx n="77" d="100"/>
          <a:sy n="77" d="100"/>
        </p:scale>
        <p:origin x="83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9B8CF-B036-492E-8713-6601413D555B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C651D-C9CD-4F37-9260-DDEC0340A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0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263F-240D-4DA2-84DA-6B7266DBB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928864-85FC-44B6-952A-170FC3DF9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5D28E-480F-4606-9C94-180F9007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377-9AFE-4533-B731-13E8A2BE3C2B}" type="datetimeFigureOut">
              <a:rPr lang="sr-Latn-RS" smtClean="0"/>
              <a:t>9.6.2023.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DB61-A919-4E66-A8E2-8905C635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8C4ED-B3AF-4B02-A8B3-9ADB61FA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A893-D3CA-4C28-A956-19EABCB34E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2697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B13E6-6554-459E-AE58-4A9AEB4D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416C8-EC4A-4E1E-8161-F6EB50588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6FAB6-0450-476B-9977-8C62C5E86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377-9AFE-4533-B731-13E8A2BE3C2B}" type="datetimeFigureOut">
              <a:rPr lang="sr-Latn-RS" smtClean="0"/>
              <a:t>9.6.2023.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13EF3-808C-46AE-8452-BC8D443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89760-AA67-4107-AEE0-2877E55A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A893-D3CA-4C28-A956-19EABCB34E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0974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2D44B7-46EA-4198-8ACC-E6DA42948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365B6-D965-4753-AB1C-0F5927266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86E8B-1D73-4C4F-86B1-FEB91771F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377-9AFE-4533-B731-13E8A2BE3C2B}" type="datetimeFigureOut">
              <a:rPr lang="sr-Latn-RS" smtClean="0"/>
              <a:t>9.6.2023.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2355F-3BFB-46D7-87E4-91F7EDC5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A52C7-E593-4717-8B68-29336A45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A893-D3CA-4C28-A956-19EABCB34E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9708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2F8B-0AEC-4EC1-9967-E18FF1F49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D14C4-8313-47B1-9F72-05425AA6D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61F77-0676-4D37-8FCD-5E4D4279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377-9AFE-4533-B731-13E8A2BE3C2B}" type="datetimeFigureOut">
              <a:rPr lang="sr-Latn-RS" smtClean="0"/>
              <a:t>9.6.2023.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7D22-EBAC-44C6-92B1-192FF9AE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9F5F3-1D50-4CFE-8598-07C73B64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A893-D3CA-4C28-A956-19EABCB34E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235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03FE-7C4A-45E5-B037-B0DA384B9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A3B89-FB45-408D-B223-330A615F4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8D8D0-D38E-4F09-8D14-4CF5BB51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377-9AFE-4533-B731-13E8A2BE3C2B}" type="datetimeFigureOut">
              <a:rPr lang="sr-Latn-RS" smtClean="0"/>
              <a:t>9.6.2023.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8439E-760F-4E5F-8511-51E116B90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315B2-4766-4C1E-B01B-A6DC504B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A893-D3CA-4C28-A956-19EABCB34E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5709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C5BD-6E30-47ED-B19F-C8E72033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60780-E734-4D56-954B-1CDE322C4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9FAF6-121E-4FE3-8847-355913BF8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28F71-5835-4B28-88B2-0D64E1F4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377-9AFE-4533-B731-13E8A2BE3C2B}" type="datetimeFigureOut">
              <a:rPr lang="sr-Latn-RS" smtClean="0"/>
              <a:t>9.6.2023.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4CA67-6BC8-4E6E-8AAE-F18BEB5A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62AA5-4A66-4C7E-8AB6-22F52AF7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A893-D3CA-4C28-A956-19EABCB34E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840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AE80-7528-4B5F-AE4A-1FC1E3B1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A3665-7971-401D-A519-5BE7AB7D0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9F886-EFA3-4861-958E-D25F09EB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15C587-4437-46DB-A10B-1BDDB3D62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66CE7-37B2-4370-83F5-711DEFF8D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04C820-1766-4464-9154-A12BAAF1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377-9AFE-4533-B731-13E8A2BE3C2B}" type="datetimeFigureOut">
              <a:rPr lang="sr-Latn-RS" smtClean="0"/>
              <a:t>9.6.2023.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F7866-4190-4505-A68E-C896B527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FE896E-481E-4EB4-99EF-FA315577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A893-D3CA-4C28-A956-19EABCB34E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0053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8B0A-56B5-49AA-985B-85F64CBB2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8E7EE-47A2-4181-9A8A-2192BC68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377-9AFE-4533-B731-13E8A2BE3C2B}" type="datetimeFigureOut">
              <a:rPr lang="sr-Latn-RS" smtClean="0"/>
              <a:t>9.6.2023.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84C25-F2E7-4A83-9B4B-6D16E622D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6AF6D-0A0C-425E-9D8B-9510C93C0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A893-D3CA-4C28-A956-19EABCB34E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823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092C6B-2731-4945-9D80-EA6012863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377-9AFE-4533-B731-13E8A2BE3C2B}" type="datetimeFigureOut">
              <a:rPr lang="sr-Latn-RS" smtClean="0"/>
              <a:t>9.6.2023.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BBA184-7468-4D0D-9B90-20B5A263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30BDA-8010-4812-BBC0-44E253A5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A893-D3CA-4C28-A956-19EABCB34E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32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80D6-A42B-45B2-A53A-AD562C64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54CFF-4DBA-408D-83BD-00090ECF6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FA90B-EF0C-47C1-92E9-C76CB2B81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00A9B-E147-49C6-BAC8-D8F1C493B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377-9AFE-4533-B731-13E8A2BE3C2B}" type="datetimeFigureOut">
              <a:rPr lang="sr-Latn-RS" smtClean="0"/>
              <a:t>9.6.2023.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98FA4-B792-4F22-B2AF-5CC62475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9C0D8-181F-4369-8F78-339F965C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A893-D3CA-4C28-A956-19EABCB34E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8685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C1748-8618-404A-8051-A191C98B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E466E1-5B7C-45AC-BD1E-AF5A7825B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B7850-19AF-46A4-974B-D829F84D1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90303-E570-46D0-9E5F-B04E4BA2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8377-9AFE-4533-B731-13E8A2BE3C2B}" type="datetimeFigureOut">
              <a:rPr lang="sr-Latn-RS" smtClean="0"/>
              <a:t>9.6.2023.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391F2-6A09-4036-9B7E-90A583D2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8592A-FF67-4FA0-AE86-561856BE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A893-D3CA-4C28-A956-19EABCB34E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436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EF3189-1C77-4E14-A576-525207ED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71194-F246-4CFF-9910-BEE552B9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3006C-FCC2-4032-8FF9-A0EB739BF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8377-9AFE-4533-B731-13E8A2BE3C2B}" type="datetimeFigureOut">
              <a:rPr lang="sr-Latn-RS" smtClean="0"/>
              <a:t>9.6.2023.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B547E-146F-456C-B71D-569B60DB0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EC1C3-D054-4969-8ECB-519A77A09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8A893-D3CA-4C28-A956-19EABCB34E1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8078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sjp.gov.rs/cir/" TargetMode="External"/><Relationship Id="rId3" Type="http://schemas.openxmlformats.org/officeDocument/2006/relationships/hyperlink" Target="http://www.stat.gov.rs/" TargetMode="External"/><Relationship Id="rId7" Type="http://schemas.openxmlformats.org/officeDocument/2006/relationships/hyperlink" Target="https://www.apr.gov.r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bs.rs/" TargetMode="External"/><Relationship Id="rId5" Type="http://schemas.openxmlformats.org/officeDocument/2006/relationships/hyperlink" Target="http://www.hidmet.gov.rs/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www.nsz.gov.rs/" TargetMode="External"/><Relationship Id="rId9" Type="http://schemas.openxmlformats.org/officeDocument/2006/relationships/hyperlink" Target="https://www.kladovo.r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2C0F68-A1BC-A407-983E-48474455A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0"/>
            <a:ext cx="12172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65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490" y="693144"/>
            <a:ext cx="9731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sr-Latn-RS" b="1" dirty="0"/>
              <a:t> </a:t>
            </a:r>
            <a:r>
              <a:rPr lang="sr-Cyrl-RS" sz="2400" dirty="0">
                <a:solidFill>
                  <a:srgbClr val="002060"/>
                </a:solidFill>
                <a:cs typeface="Arial" panose="020B0604020202020204" pitchFamily="34" charset="0"/>
              </a:rPr>
              <a:t>ПЛАН РАЗВОЈА – МЕТОДОЛОГИЈА ИЗРАДЕ</a:t>
            </a:r>
            <a:endParaRPr lang="sr-Latn-RS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1825F7-C3AC-CC49-61DD-FE5ED7E67DD5}"/>
              </a:ext>
            </a:extLst>
          </p:cNvPr>
          <p:cNvSpPr txBox="1"/>
          <p:nvPr/>
        </p:nvSpPr>
        <p:spPr>
          <a:xfrm>
            <a:off x="1183261" y="1985806"/>
            <a:ext cx="95270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Целокупан процес </a:t>
            </a:r>
            <a:r>
              <a:rPr lang="ru-RU" sz="1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координације и праћења израде Плана развоја био је </a:t>
            </a:r>
            <a:r>
              <a:rPr lang="ru-RU" sz="1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у надлежности Координационог тима </a:t>
            </a:r>
            <a:r>
              <a:rPr lang="ru-RU" sz="1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за израду Плана развоја општине, 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у складу са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начелом јавности и партнерства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које подразумева транспарентан процес консултација са свим заинтересованим странама. </a:t>
            </a:r>
            <a:endParaRPr lang="sr-Latn-RS" sz="18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06C6B-99D5-47FB-4652-4BD955597436}"/>
              </a:ext>
            </a:extLst>
          </p:cNvPr>
          <p:cNvSpPr txBox="1"/>
          <p:nvPr/>
        </p:nvSpPr>
        <p:spPr>
          <a:xfrm>
            <a:off x="1183261" y="3316564"/>
            <a:ext cx="95270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На почетку процеса израде Плана развоја формиран је </a:t>
            </a:r>
            <a:r>
              <a:rPr lang="ru-RU" sz="1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банер</a:t>
            </a:r>
            <a:r>
              <a:rPr lang="ru-RU" sz="1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на интернет презентацији општине у оквиру кога су објављивана сва релевантна документа - </a:t>
            </a:r>
            <a:r>
              <a:rPr lang="ru-RU" sz="1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нацрт Плана развоја, Образац за коментаре и</a:t>
            </a:r>
            <a:r>
              <a:rPr lang="en-GB" sz="1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сугестије</a:t>
            </a:r>
            <a:r>
              <a:rPr lang="ru-RU" sz="1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организоване су </a:t>
            </a:r>
            <a:r>
              <a:rPr lang="ru-RU" sz="1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Јавне консултације са заинтересованим странама</a:t>
            </a:r>
            <a:r>
              <a:rPr lang="ru-RU" sz="1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у току читавог процеса израде Плана развоја, организована је </a:t>
            </a:r>
            <a:r>
              <a:rPr lang="ru-RU" sz="1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Презентација нацрта Плана развоја</a:t>
            </a:r>
            <a:r>
              <a:rPr lang="ru-RU" sz="1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уз континуирано позивање свих заинтересованих страна да се укључе у процес израде овог важног документа.</a:t>
            </a:r>
            <a:endParaRPr lang="sr-Latn-RS" sz="1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0E7CBA-9270-542F-684B-DBC365137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490" y="693144"/>
            <a:ext cx="9731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sr-Cyrl-RS" sz="2400" dirty="0">
                <a:solidFill>
                  <a:srgbClr val="002060"/>
                </a:solidFill>
                <a:cs typeface="Arial" panose="020B0604020202020204" pitchFamily="34" charset="0"/>
              </a:rPr>
              <a:t>ПРОЦЕС ИЗРАДЕ ПЛАНА РАЗВОЈА</a:t>
            </a:r>
            <a:endParaRPr lang="sr-Latn-RS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grpSp>
        <p:nvGrpSpPr>
          <p:cNvPr id="2" name="docshapegroup3">
            <a:extLst>
              <a:ext uri="{FF2B5EF4-FFF2-40B4-BE49-F238E27FC236}">
                <a16:creationId xmlns:a16="http://schemas.microsoft.com/office/drawing/2014/main" id="{8949F8C1-0FB5-FF78-D4EB-09CDAFB11902}"/>
              </a:ext>
            </a:extLst>
          </p:cNvPr>
          <p:cNvGrpSpPr>
            <a:grpSpLocks/>
          </p:cNvGrpSpPr>
          <p:nvPr/>
        </p:nvGrpSpPr>
        <p:grpSpPr bwMode="auto">
          <a:xfrm>
            <a:off x="2956311" y="1846676"/>
            <a:ext cx="5753100" cy="3537585"/>
            <a:chOff x="1064" y="91"/>
            <a:chExt cx="9060" cy="5571"/>
          </a:xfrm>
        </p:grpSpPr>
        <p:pic>
          <p:nvPicPr>
            <p:cNvPr id="3" name="docshape4">
              <a:extLst>
                <a:ext uri="{FF2B5EF4-FFF2-40B4-BE49-F238E27FC236}">
                  <a16:creationId xmlns:a16="http://schemas.microsoft.com/office/drawing/2014/main" id="{60A58F35-C8E4-6F26-55E9-8F07C5BAB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91"/>
              <a:ext cx="9060" cy="5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docshape5">
              <a:extLst>
                <a:ext uri="{FF2B5EF4-FFF2-40B4-BE49-F238E27FC236}">
                  <a16:creationId xmlns:a16="http://schemas.microsoft.com/office/drawing/2014/main" id="{F845322E-3278-092F-73AE-84F1D3ABD9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5" y="297"/>
              <a:ext cx="1902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540" marR="11430" algn="ctr">
                <a:lnSpc>
                  <a:spcPts val="955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Припремна</a:t>
              </a:r>
              <a:r>
                <a:rPr lang="en-US" sz="1000" spc="-4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фаза</a:t>
              </a:r>
              <a:r>
                <a:rPr lang="en-US" sz="1000" spc="-3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000" spc="-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endParaRPr lang="sr-Latn-R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R="11430" algn="ctr">
                <a:lnSpc>
                  <a:spcPts val="1135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организација</a:t>
              </a:r>
              <a:r>
                <a:rPr lang="en-US" sz="1000" spc="-5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0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процеса</a:t>
              </a:r>
              <a:endParaRPr lang="sr-Latn-R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docshape6">
              <a:extLst>
                <a:ext uri="{FF2B5EF4-FFF2-40B4-BE49-F238E27FC236}">
                  <a16:creationId xmlns:a16="http://schemas.microsoft.com/office/drawing/2014/main" id="{26ED563E-FEE4-C5AA-E480-4F678CB856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8" y="1319"/>
              <a:ext cx="1341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219075" indent="-219710">
                <a:lnSpc>
                  <a:spcPct val="76000"/>
                </a:lnSpc>
                <a:spcBef>
                  <a:spcPts val="20"/>
                </a:spcBef>
                <a:spcAft>
                  <a:spcPts val="0"/>
                </a:spcAft>
              </a:pPr>
              <a:r>
                <a:rPr lang="en-US" sz="10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Усвајање</a:t>
              </a:r>
              <a:r>
                <a:rPr lang="en-US" sz="1000" spc="-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0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плана развоја</a:t>
              </a:r>
              <a:endParaRPr lang="sr-Latn-R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docshape7">
              <a:extLst>
                <a:ext uri="{FF2B5EF4-FFF2-40B4-BE49-F238E27FC236}">
                  <a16:creationId xmlns:a16="http://schemas.microsoft.com/office/drawing/2014/main" id="{7CCEE9EB-B0A3-9386-37E2-CB3E98DBEF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46" y="1223"/>
              <a:ext cx="1475" cy="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8890">
                <a:lnSpc>
                  <a:spcPts val="955"/>
                </a:lnSpc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Преглед</a:t>
              </a:r>
              <a:r>
                <a:rPr lang="en-US" sz="1000" spc="-25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r>
                <a:rPr lang="en-US" sz="1000" spc="-1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оцена</a:t>
              </a:r>
              <a:endParaRPr lang="sr-Latn-R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>
                <a:lnSpc>
                  <a:spcPts val="1135"/>
                </a:lnSpc>
              </a:pPr>
              <a:r>
                <a:rPr lang="en-US" sz="1000" spc="-1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постојећег</a:t>
              </a:r>
              <a:r>
                <a:rPr lang="en-US" sz="1000" spc="4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000" spc="-1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стања</a:t>
              </a:r>
              <a:endParaRPr lang="sr-Latn-R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docshape8">
              <a:extLst>
                <a:ext uri="{FF2B5EF4-FFF2-40B4-BE49-F238E27FC236}">
                  <a16:creationId xmlns:a16="http://schemas.microsoft.com/office/drawing/2014/main" id="{16064EE6-8288-3F5C-D051-9FC0379CE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4" y="2616"/>
              <a:ext cx="104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910"/>
                </a:lnSpc>
              </a:pPr>
              <a:r>
                <a:rPr lang="en-US" sz="900" spc="-1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Консултације</a:t>
              </a:r>
              <a:endParaRPr lang="sr-Latn-R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docshape9">
              <a:extLst>
                <a:ext uri="{FF2B5EF4-FFF2-40B4-BE49-F238E27FC236}">
                  <a16:creationId xmlns:a16="http://schemas.microsoft.com/office/drawing/2014/main" id="{B5E4771C-291B-83E0-01B5-E54AD2E4A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9" y="3332"/>
              <a:ext cx="2132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54610" marR="67945" algn="ctr">
                <a:lnSpc>
                  <a:spcPts val="665"/>
                </a:lnSpc>
                <a:spcAft>
                  <a:spcPts val="0"/>
                </a:spcAft>
              </a:pPr>
              <a:r>
                <a:rPr lang="en-US" sz="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Припрема</a:t>
              </a:r>
              <a:r>
                <a:rPr lang="en-US" sz="800" spc="-4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за</a:t>
              </a:r>
              <a:r>
                <a:rPr lang="en-US" sz="800" spc="-35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спровођење</a:t>
              </a:r>
              <a:r>
                <a:rPr lang="en-US" sz="800" spc="-4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800" spc="-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,</a:t>
              </a:r>
              <a:endParaRPr lang="sr-Latn-R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R="11430" indent="-2540" algn="ctr">
                <a:lnSpc>
                  <a:spcPct val="87000"/>
                </a:lnSpc>
                <a:spcBef>
                  <a:spcPts val="35"/>
                </a:spcBef>
                <a:spcAft>
                  <a:spcPts val="0"/>
                </a:spcAft>
              </a:pPr>
              <a:r>
                <a:rPr lang="en-US" sz="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праћење</a:t>
              </a:r>
              <a:r>
                <a:rPr lang="en-US" sz="800" spc="-4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спровођења,</a:t>
              </a:r>
              <a:r>
                <a:rPr lang="en-US" sz="800" spc="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вредновање</a:t>
              </a:r>
              <a:r>
                <a:rPr lang="en-US" sz="800" spc="-4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r>
                <a:rPr lang="en-US" sz="800" spc="-4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извештавање</a:t>
              </a:r>
              <a:r>
                <a:rPr lang="en-US" sz="800" spc="-4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</a:t>
              </a:r>
              <a:r>
                <a:rPr lang="en-US" sz="800" spc="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плану развоја ЈЛС</a:t>
              </a:r>
              <a:endParaRPr lang="sr-Latn-R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docshape10">
              <a:extLst>
                <a:ext uri="{FF2B5EF4-FFF2-40B4-BE49-F238E27FC236}">
                  <a16:creationId xmlns:a16="http://schemas.microsoft.com/office/drawing/2014/main" id="{73F51DDA-983F-F150-B727-4CF3BA961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0" y="3307"/>
              <a:ext cx="1774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R="11430" algn="ctr">
                <a:lnSpc>
                  <a:spcPts val="955"/>
                </a:lnSpc>
              </a:pPr>
              <a:r>
                <a:rPr lang="en-US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Дефинисање</a:t>
              </a:r>
              <a:r>
                <a:rPr lang="en-US" sz="1000" spc="-3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0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визије,</a:t>
              </a:r>
              <a:endParaRPr lang="sr-Latn-R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R="17145" algn="ctr">
                <a:lnSpc>
                  <a:spcPct val="90000"/>
                </a:lnSpc>
                <a:spcBef>
                  <a:spcPts val="25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односно</a:t>
              </a:r>
              <a:r>
                <a:rPr lang="en-US" sz="1000" spc="-6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жељеног </a:t>
              </a:r>
              <a:r>
                <a:rPr lang="en-US" sz="10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стања</a:t>
              </a:r>
              <a:endParaRPr lang="sr-Latn-R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docshape11">
              <a:extLst>
                <a:ext uri="{FF2B5EF4-FFF2-40B4-BE49-F238E27FC236}">
                  <a16:creationId xmlns:a16="http://schemas.microsoft.com/office/drawing/2014/main" id="{5F946A10-F973-44B2-A66A-418BAE5FC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5" y="4272"/>
              <a:ext cx="17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332105" indent="-332740">
                <a:lnSpc>
                  <a:spcPct val="82000"/>
                </a:lnSpc>
              </a:pPr>
              <a:r>
                <a:rPr lang="en-US" sz="9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Прикупљање</a:t>
              </a:r>
              <a:r>
                <a:rPr lang="en-US" sz="900" spc="-55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9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и</a:t>
              </a:r>
              <a:r>
                <a:rPr lang="en-US" sz="900" spc="-5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9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обрада </a:t>
              </a:r>
              <a:r>
                <a:rPr lang="en-US" sz="900" spc="-1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података</a:t>
              </a:r>
              <a:endParaRPr lang="sr-Latn-R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docshape12">
              <a:extLst>
                <a:ext uri="{FF2B5EF4-FFF2-40B4-BE49-F238E27FC236}">
                  <a16:creationId xmlns:a16="http://schemas.microsoft.com/office/drawing/2014/main" id="{316DF3D9-7632-0301-3CDF-A512AFB72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0" y="5199"/>
              <a:ext cx="161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1010"/>
                </a:lnSpc>
              </a:pPr>
              <a:r>
                <a:rPr lang="en-US" sz="1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Дефинисање</a:t>
              </a:r>
              <a:r>
                <a:rPr lang="en-US" sz="1000" spc="-4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1000" spc="-2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мера</a:t>
              </a:r>
              <a:endParaRPr lang="sr-Latn-R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docshape13">
              <a:extLst>
                <a:ext uri="{FF2B5EF4-FFF2-40B4-BE49-F238E27FC236}">
                  <a16:creationId xmlns:a16="http://schemas.microsoft.com/office/drawing/2014/main" id="{46ECC869-C4AF-F03F-7D36-11474B3C8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9" y="4983"/>
              <a:ext cx="141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ts val="955"/>
                </a:lnSpc>
              </a:pPr>
              <a:r>
                <a:rPr lang="en-US" sz="10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Дефинисање</a:t>
              </a:r>
              <a:endParaRPr lang="sr-Latn-R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33985">
                <a:lnSpc>
                  <a:spcPct val="87000"/>
                </a:lnSpc>
                <a:spcBef>
                  <a:spcPts val="40"/>
                </a:spcBef>
                <a:spcAft>
                  <a:spcPts val="0"/>
                </a:spcAft>
              </a:pPr>
              <a:r>
                <a:rPr lang="en-US" sz="1000" spc="-1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приоритетних циљева</a:t>
              </a:r>
              <a:endParaRPr lang="sr-Latn-R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C15A8D1-7228-0B8E-74C6-37206C0F24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59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490" y="693144"/>
            <a:ext cx="9731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sr-Cyrl-RS" sz="2400" dirty="0">
                <a:solidFill>
                  <a:srgbClr val="002060"/>
                </a:solidFill>
                <a:cs typeface="Arial" panose="020B0604020202020204" pitchFamily="34" charset="0"/>
              </a:rPr>
              <a:t>ПРЕГЛЕД И ОЦЕНА ПОСТОЈЕЋЕГ СТАЊА</a:t>
            </a:r>
            <a:endParaRPr lang="sr-Latn-RS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C89593-FA83-1417-6572-3451DC849F3D}"/>
              </a:ext>
            </a:extLst>
          </p:cNvPr>
          <p:cNvSpPr txBox="1"/>
          <p:nvPr/>
        </p:nvSpPr>
        <p:spPr>
          <a:xfrm>
            <a:off x="1198127" y="1967362"/>
            <a:ext cx="96454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Преглед и оцена постојећег стања садржи мерљиве, јасне и објективно идентификоване податке и чињенице о општини Велика Плана и могућност за сагледавање јасне слике општине у погледу потенцијала и могућности развоја.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22D585-0BFE-29B6-9234-A2B44FFB17E9}"/>
              </a:ext>
            </a:extLst>
          </p:cNvPr>
          <p:cNvSpPr txBox="1"/>
          <p:nvPr/>
        </p:nvSpPr>
        <p:spPr>
          <a:xfrm>
            <a:off x="1183261" y="3429000"/>
            <a:ext cx="952704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Републичког завода за статистику (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1600" u="sng" dirty="0" err="1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</a:t>
            </a: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br>
              <a:rPr lang="sr-Latn-R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Националне службе за запошљавање (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1600" u="sng" dirty="0" err="1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nsz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1600" u="sng" dirty="0" err="1">
                <a:solidFill>
                  <a:srgbClr val="00206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br>
              <a:rPr lang="sr-Latn-R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Републичког хидрометеоролошког завода Србије (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1600" u="sng" dirty="0" err="1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hidmet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1600" u="sng" dirty="0" err="1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</a:t>
            </a: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br>
              <a:rPr lang="sr-Latn-R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Народне банке Србије (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1600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nbs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1600" u="sng" dirty="0" err="1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</a:t>
            </a: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br>
              <a:rPr lang="sr-Latn-R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Агенције за привредне регистре (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1600" u="sng" dirty="0" err="1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GB" sz="1600" u="sng" dirty="0" err="1">
                <a:solidFill>
                  <a:srgbClr val="00206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br>
              <a:rPr lang="sr-Latn-R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Републичког секретаријата за јавне политике (</a:t>
            </a:r>
            <a:r>
              <a:rPr lang="ru-RU" sz="1600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https://rsjp.gov.rs/cir/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br>
              <a:rPr lang="sr-Latn-R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Званичне презентације општине Велика Плана (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9"/>
              </a:rPr>
              <a:t>https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9"/>
              </a:rPr>
              <a:t>://</a:t>
            </a:r>
            <a:r>
              <a:rPr lang="en-GB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9"/>
              </a:rPr>
              <a:t>www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9"/>
              </a:rPr>
              <a:t>.</a:t>
            </a:r>
            <a:r>
              <a:rPr lang="en-GB" sz="1600" u="sng" dirty="0" err="1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9"/>
              </a:rPr>
              <a:t>velikaplana</a:t>
            </a:r>
            <a:r>
              <a:rPr lang="ru-RU" sz="1600" u="sng" dirty="0">
                <a:solidFill>
                  <a:srgbClr val="0563C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9"/>
              </a:rPr>
              <a:t>.</a:t>
            </a:r>
            <a:r>
              <a:rPr lang="en-GB" sz="1600" u="sng" dirty="0" err="1">
                <a:solidFill>
                  <a:srgbClr val="00206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  <a:hlinkClick r:id="rId9"/>
              </a:rPr>
              <a:t>rs</a:t>
            </a:r>
            <a:r>
              <a:rPr lang="en-GB" sz="1600" u="sng" dirty="0">
                <a:solidFill>
                  <a:srgbClr val="002060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br>
              <a:rPr lang="sr-Latn-R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r-Cyrl-R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Базе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локалних јавних предузећа и установа</a:t>
            </a:r>
            <a:endParaRPr lang="sr-Latn-RS" sz="16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C0B189-BEA2-2E8E-B0A7-1FB5A2E069C4}"/>
              </a:ext>
            </a:extLst>
          </p:cNvPr>
          <p:cNvSpPr txBox="1"/>
          <p:nvPr/>
        </p:nvSpPr>
        <p:spPr>
          <a:xfrm>
            <a:off x="1183261" y="2992222"/>
            <a:ext cx="9133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Подаци коришћени у Профилу заједнице преузети су из различитих извора: </a:t>
            </a:r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C43224-0CEB-FD78-D3A4-420222DC6C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7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490" y="693144"/>
            <a:ext cx="9731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sr-Cyrl-RS" sz="2400" dirty="0">
                <a:solidFill>
                  <a:srgbClr val="002060"/>
                </a:solidFill>
                <a:cs typeface="Arial" panose="020B0604020202020204" pitchFamily="34" charset="0"/>
              </a:rPr>
              <a:t>ПРЕГЛЕД И ОЦЕНА ПОСТОЈЕЋЕГ СТАЊА</a:t>
            </a:r>
            <a:endParaRPr lang="sr-Latn-RS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C89593-FA83-1417-6572-3451DC849F3D}"/>
              </a:ext>
            </a:extLst>
          </p:cNvPr>
          <p:cNvSpPr txBox="1"/>
          <p:nvPr/>
        </p:nvSpPr>
        <p:spPr>
          <a:xfrm>
            <a:off x="1198128" y="1967362"/>
            <a:ext cx="95270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Преглед и оцена постојећег стања садржи </a:t>
            </a:r>
            <a:r>
              <a:rPr 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следеће групе података:</a:t>
            </a:r>
            <a:b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dirty="0">
              <a:solidFill>
                <a:srgbClr val="002060"/>
              </a:solidFill>
            </a:endParaRPr>
          </a:p>
          <a:p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18128A-0B89-EC22-8122-3C5492A293EE}"/>
              </a:ext>
            </a:extLst>
          </p:cNvPr>
          <p:cNvSpPr txBox="1"/>
          <p:nvPr/>
        </p:nvSpPr>
        <p:spPr>
          <a:xfrm>
            <a:off x="1683650" y="2575905"/>
            <a:ext cx="60976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dirty="0">
                <a:solidFill>
                  <a:srgbClr val="002060"/>
                </a:solidFill>
                <a:cs typeface="Arial" panose="020B0604020202020204" pitchFamily="34" charset="0"/>
              </a:rPr>
              <a:t>▪ основне карактеристике</a:t>
            </a:r>
            <a:br>
              <a:rPr lang="sr-Latn-RS" sz="18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sr-Cyrl-RS" sz="1800" dirty="0">
                <a:solidFill>
                  <a:srgbClr val="002060"/>
                </a:solidFill>
                <a:cs typeface="Arial" panose="020B0604020202020204" pitchFamily="34" charset="0"/>
              </a:rPr>
              <a:t>▪ природни ресурси</a:t>
            </a:r>
            <a:br>
              <a:rPr lang="sr-Latn-RS" sz="18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sr-Cyrl-RS" sz="1800" dirty="0">
                <a:solidFill>
                  <a:srgbClr val="002060"/>
                </a:solidFill>
                <a:cs typeface="Arial" panose="020B0604020202020204" pitchFamily="34" charset="0"/>
              </a:rPr>
              <a:t>▪ људски ресурси</a:t>
            </a:r>
            <a:br>
              <a:rPr lang="sr-Latn-RS" sz="18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sr-Cyrl-RS" sz="1800" dirty="0">
                <a:solidFill>
                  <a:srgbClr val="002060"/>
                </a:solidFill>
                <a:cs typeface="Arial" panose="020B0604020202020204" pitchFamily="34" charset="0"/>
              </a:rPr>
              <a:t>▪ привреда</a:t>
            </a:r>
            <a:br>
              <a:rPr lang="sr-Cyrl-RS" sz="18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sr-Cyrl-RS" sz="1800" dirty="0">
                <a:solidFill>
                  <a:srgbClr val="002060"/>
                </a:solidFill>
                <a:cs typeface="Arial" panose="020B0604020202020204" pitchFamily="34" charset="0"/>
              </a:rPr>
              <a:t>▪ радна снага</a:t>
            </a:r>
            <a:br>
              <a:rPr lang="sr-Latn-RS" sz="18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sr-Cyrl-RS" sz="1800" dirty="0">
                <a:solidFill>
                  <a:srgbClr val="002060"/>
                </a:solidFill>
                <a:cs typeface="Arial" panose="020B0604020202020204" pitchFamily="34" charset="0"/>
              </a:rPr>
              <a:t>▪ јавни ресурси</a:t>
            </a:r>
            <a:br>
              <a:rPr lang="sr-Latn-RS" sz="18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sr-Cyrl-RS" sz="1800" dirty="0">
                <a:solidFill>
                  <a:srgbClr val="002060"/>
                </a:solidFill>
                <a:cs typeface="Arial" panose="020B0604020202020204" pitchFamily="34" charset="0"/>
              </a:rPr>
              <a:t>▪ ресурси животне средине</a:t>
            </a:r>
            <a:br>
              <a:rPr lang="sr-Latn-RS" sz="18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sr-Cyrl-RS" sz="1800" dirty="0">
                <a:solidFill>
                  <a:srgbClr val="002060"/>
                </a:solidFill>
                <a:cs typeface="Arial" panose="020B0604020202020204" pitchFamily="34" charset="0"/>
              </a:rPr>
              <a:t>▪ туристички ресурси</a:t>
            </a:r>
            <a:br>
              <a:rPr lang="sr-Latn-RS" sz="18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sr-Cyrl-RS" sz="1800" dirty="0">
                <a:solidFill>
                  <a:srgbClr val="002060"/>
                </a:solidFill>
                <a:cs typeface="Arial" panose="020B0604020202020204" pitchFamily="34" charset="0"/>
              </a:rPr>
              <a:t>▪ квалитет живота</a:t>
            </a:r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4E53D-854C-79A0-2BA1-1446A8FEC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490" y="693144"/>
            <a:ext cx="9731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sr-Latn-RS" sz="24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SWOT</a:t>
            </a:r>
            <a:r>
              <a:rPr lang="sr-Cyrl-RS" sz="24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АНАЛИЗА</a:t>
            </a:r>
            <a:endParaRPr lang="sr-Latn-RS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3EDFA6-4549-086E-B973-C823D4379821}"/>
              </a:ext>
            </a:extLst>
          </p:cNvPr>
          <p:cNvSpPr txBox="1"/>
          <p:nvPr/>
        </p:nvSpPr>
        <p:spPr>
          <a:xfrm>
            <a:off x="1256908" y="2205920"/>
            <a:ext cx="967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На основу анализе постојећег стања, израђена је тзв. </a:t>
            </a:r>
            <a:r>
              <a:rPr lang="sr-Latn-R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SWOT </a:t>
            </a:r>
            <a:r>
              <a:rPr lang="sr-Cyrl-R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матрица, </a:t>
            </a:r>
            <a:r>
              <a:rPr lang="sr-Latn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као јед</a:t>
            </a: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ан</a:t>
            </a:r>
            <a:r>
              <a:rPr lang="sr-Latn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од најзначајних алата стратешког планирања који омогућава упоредни приказ унутрашњих снага и слабости, и екстерних прилика и претњи </a:t>
            </a: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општине Кладово</a:t>
            </a:r>
            <a:r>
              <a:rPr lang="sr-Cyrl-R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1974C3-06A9-9C69-7ABA-EF1A8152D233}"/>
              </a:ext>
            </a:extLst>
          </p:cNvPr>
          <p:cNvSpPr txBox="1"/>
          <p:nvPr/>
        </p:nvSpPr>
        <p:spPr>
          <a:xfrm>
            <a:off x="1256908" y="3349364"/>
            <a:ext cx="9453402" cy="1792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sr-Latn-RS" sz="1800" b="1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SWOT </a:t>
            </a:r>
            <a:r>
              <a:rPr lang="sr-Latn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матрица је припремљена на консултацијама/састанцима одржаним са представницима </a:t>
            </a: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sr-Latn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оординационог тима и тематских радних група, којима су представљени </a:t>
            </a: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sr-Latn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закључци анализе</a:t>
            </a: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стања</a:t>
            </a:r>
            <a:r>
              <a:rPr lang="sr-Latn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Cyrl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300"/>
              </a:spcBef>
            </a:pPr>
            <a:r>
              <a:rPr lang="sr-Latn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основу ове фазе дефинисани су развојни изазови и кључни проблеми на које је потребно фокусирати План развоја, извршена </a:t>
            </a: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је </a:t>
            </a:r>
            <a:r>
              <a:rPr lang="sr-Latn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идентификација узрока проблема </a:t>
            </a: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 урађена је </a:t>
            </a:r>
            <a:r>
              <a:rPr lang="sr-Latn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приоритизација проблема.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040CA6-A041-61AF-DCC5-C752785FC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01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490" y="693144"/>
            <a:ext cx="9731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ВИЗИЈА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A55E68-9A71-3D01-7F2E-DF9B1580B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457643"/>
              </p:ext>
            </p:extLst>
          </p:nvPr>
        </p:nvGraphicFramePr>
        <p:xfrm>
          <a:off x="1470990" y="2136913"/>
          <a:ext cx="8517836" cy="28702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7836">
                  <a:extLst>
                    <a:ext uri="{9D8B030D-6E8A-4147-A177-3AD203B41FA5}">
                      <a16:colId xmlns:a16="http://schemas.microsoft.com/office/drawing/2014/main" val="448286034"/>
                    </a:ext>
                  </a:extLst>
                </a:gridCol>
              </a:tblGrid>
              <a:tr h="2870221">
                <a:tc>
                  <a:txBody>
                    <a:bodyPr/>
                    <a:lstStyle/>
                    <a:p>
                      <a:r>
                        <a:rPr lang="sr-Latn-CS" sz="1100" dirty="0">
                          <a:effectLst/>
                        </a:rPr>
                        <a:t> </a:t>
                      </a:r>
                      <a:endParaRPr lang="sr-Latn-RS" sz="1100" dirty="0">
                        <a:effectLst/>
                      </a:endParaRPr>
                    </a:p>
                    <a:p>
                      <a:r>
                        <a:rPr lang="sr-Latn-CS" sz="1100" dirty="0">
                          <a:effectLst/>
                        </a:rPr>
                        <a:t> </a:t>
                      </a:r>
                      <a:endParaRPr lang="sr-Latn-RS" sz="1100" dirty="0">
                        <a:effectLst/>
                      </a:endParaRPr>
                    </a:p>
                    <a:p>
                      <a:pPr algn="ctr"/>
                      <a:endParaRPr lang="sr-Cyrl-RS" sz="1100" dirty="0">
                        <a:effectLst/>
                      </a:endParaRPr>
                    </a:p>
                    <a:p>
                      <a:pPr algn="ctr"/>
                      <a:r>
                        <a:rPr lang="sr-Cyrl-RS" sz="2400" dirty="0">
                          <a:effectLst/>
                        </a:rPr>
                        <a:t>ОПШТИНА ВЕЛИКА ПЛАНА 2029. ГОДИНЕ</a:t>
                      </a:r>
                    </a:p>
                    <a:p>
                      <a:pPr algn="ctr"/>
                      <a:r>
                        <a:rPr lang="sr-Latn-CS" sz="1600" dirty="0">
                          <a:effectLst/>
                        </a:rPr>
                        <a:t> </a:t>
                      </a:r>
                      <a:endParaRPr lang="sr-Latn-RS" sz="1600" dirty="0">
                        <a:effectLst/>
                      </a:endParaRPr>
                    </a:p>
                    <a:p>
                      <a:pPr algn="ctr"/>
                      <a:r>
                        <a:rPr lang="sr-Latn-C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Јединственог географског положаја у централном делу Србије, атрактивна за бизнис и породицу, богатог културно-историјског наслеђа са развијеном туристичком понудом.</a:t>
                      </a:r>
                      <a:endParaRPr lang="sr-Latn-R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sr-Latn-C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Значајан индустријски и пољопривредни субјект</a:t>
                      </a:r>
                      <a:endParaRPr lang="sr-Latn-R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sr-Latn-C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плодном поморавском земљишту.</a:t>
                      </a:r>
                      <a:endParaRPr lang="sr-Latn-R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sr-Latn-CS" sz="1400" dirty="0">
                          <a:effectLst/>
                        </a:rPr>
                        <a:t> </a:t>
                      </a:r>
                      <a:endParaRPr lang="sr-Latn-R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293476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7196E11-95DF-C210-CC94-BF64AF3CA8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30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490" y="693144"/>
            <a:ext cx="9731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СТРАТЕШКИ ПРИОРИТЕТИ</a:t>
            </a:r>
            <a:r>
              <a:rPr lang="sr-Latn-R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endParaRPr lang="sr-Cyrl-R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C9E2B1-D87B-A92A-D954-14408F2A4B73}"/>
              </a:ext>
            </a:extLst>
          </p:cNvPr>
          <p:cNvSpPr txBox="1"/>
          <p:nvPr/>
        </p:nvSpPr>
        <p:spPr>
          <a:xfrm>
            <a:off x="1203490" y="2413338"/>
            <a:ext cx="9506820" cy="1792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810" algn="just">
              <a:spcBef>
                <a:spcPts val="300"/>
              </a:spcBef>
              <a:spcAft>
                <a:spcPts val="0"/>
              </a:spcAft>
            </a:pP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Развој Општине Велика Плана у периоду 2023–2029. године ће се реализовати кроз следећа три  развојна правца:</a:t>
            </a:r>
          </a:p>
          <a:p>
            <a:pPr marR="3810" algn="just">
              <a:spcBef>
                <a:spcPts val="300"/>
              </a:spcBef>
              <a:spcAft>
                <a:spcPts val="0"/>
              </a:spcAft>
            </a:pP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Развојни</a:t>
            </a: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правац</a:t>
            </a: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–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Унапређење</a:t>
            </a: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јавне</a:t>
            </a: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управе</a:t>
            </a: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друштвених</a:t>
            </a: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делатности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Развојни правац </a:t>
            </a:r>
            <a:r>
              <a:rPr lang="sr-Latn-R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 Инфраструктура и заштита животне средине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Развојни</a:t>
            </a: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правац</a:t>
            </a:r>
            <a:r>
              <a:rPr lang="en-U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– </a:t>
            </a:r>
            <a:r>
              <a:rPr lang="sr-Cyrl-R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Развој привреде 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21660-1B32-BA33-134C-E4A5265CD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63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490" y="693144"/>
            <a:ext cx="9731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sr-Cyrl-RS" sz="2400" dirty="0">
                <a:solidFill>
                  <a:srgbClr val="002060"/>
                </a:solidFill>
                <a:cs typeface="Arial" panose="020B0604020202020204" pitchFamily="34" charset="0"/>
              </a:rPr>
              <a:t>ВЕЗА СА ЦИЉЕВИМА</a:t>
            </a:r>
            <a:r>
              <a:rPr lang="sr-Cyrl-RS" sz="24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УН – Агенда 2030</a:t>
            </a:r>
            <a:endParaRPr lang="sr-Latn-RS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pic>
        <p:nvPicPr>
          <p:cNvPr id="2" name="Picture 13" descr="О циљевима » | ЦИЉЕВИ ОДРЖИВОГ РАЗВОЈА">
            <a:extLst>
              <a:ext uri="{FF2B5EF4-FFF2-40B4-BE49-F238E27FC236}">
                <a16:creationId xmlns:a16="http://schemas.microsoft.com/office/drawing/2014/main" id="{44D21336-EB00-3B0F-EEB7-C9150DE9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080" y="2620505"/>
            <a:ext cx="6480721" cy="300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174ECA-6E90-BF91-905D-51EA0E72A762}"/>
              </a:ext>
            </a:extLst>
          </p:cNvPr>
          <p:cNvSpPr txBox="1"/>
          <p:nvPr/>
        </p:nvSpPr>
        <p:spPr>
          <a:xfrm>
            <a:off x="1256907" y="1964235"/>
            <a:ext cx="9546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Приликом дефинисања стратешких циљева Плана развоја општине Велика Плана 2023-2029. године представљена је веза са глобалним циљевима одрживог развоја:</a:t>
            </a:r>
            <a:endParaRPr lang="sr-Latn-R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572C8-8702-7099-6783-034F8F2443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08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640" y="494361"/>
            <a:ext cx="973160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РАЗВОЈНИ ПРАВАЦ 1.  </a:t>
            </a:r>
          </a:p>
          <a:p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УНАПРЕЂЕЊЕ ЈАВНЕ УПРАВЕ И ДРУШТВЕНИХ ДЕЛАТНОСТИ</a:t>
            </a: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40" y="5552068"/>
            <a:ext cx="9813302" cy="1274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0FDC15-7C0B-86EE-2A64-09D8087C5752}"/>
              </a:ext>
            </a:extLst>
          </p:cNvPr>
          <p:cNvSpPr txBox="1"/>
          <p:nvPr/>
        </p:nvSpPr>
        <p:spPr>
          <a:xfrm>
            <a:off x="1292084" y="1879869"/>
            <a:ext cx="9388407" cy="109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Latn-R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.1.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Успостављен систем ефикасне јавне управе по мери грађана и привреде </a:t>
            </a:r>
            <a:r>
              <a:rPr lang="sr-Cyrl-RS" sz="1800" dirty="0">
                <a:solidFill>
                  <a:srgbClr val="002060"/>
                </a:solidFill>
                <a:ea typeface="Calibri" panose="020F0502020204030204" pitchFamily="34" charset="0"/>
              </a:rPr>
              <a:t>(3 мере)</a:t>
            </a:r>
            <a:endParaRPr lang="sr-Latn-RS" sz="18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A0414-2592-AEE3-47AD-D91ECDCB9E60}"/>
              </a:ext>
            </a:extLst>
          </p:cNvPr>
          <p:cNvSpPr txBox="1"/>
          <p:nvPr/>
        </p:nvSpPr>
        <p:spPr>
          <a:xfrm>
            <a:off x="1292084" y="2595056"/>
            <a:ext cx="9388407" cy="109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Latn-R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.2.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Унапређен квалитет и повећана доступност услуга здравствене и социјалне заштите </a:t>
            </a: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rgbClr val="002060"/>
                </a:solidFill>
                <a:ea typeface="Calibri" panose="020F0502020204030204" pitchFamily="34" charset="0"/>
              </a:rPr>
              <a:t>(4 мере)</a:t>
            </a:r>
            <a:endParaRPr lang="sr-Latn-RS" sz="18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82EDB3-E75A-F8F0-628D-D5A00F644139}"/>
              </a:ext>
            </a:extLst>
          </p:cNvPr>
          <p:cNvSpPr txBox="1"/>
          <p:nvPr/>
        </p:nvSpPr>
        <p:spPr>
          <a:xfrm>
            <a:off x="1292084" y="3408813"/>
            <a:ext cx="7553740" cy="109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Latn-R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.3.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Унапређени и промовисани културни садржаји </a:t>
            </a:r>
            <a:r>
              <a:rPr lang="sr-Cyrl-RS" sz="1800" dirty="0">
                <a:solidFill>
                  <a:srgbClr val="002060"/>
                </a:solidFill>
                <a:ea typeface="Calibri" panose="020F0502020204030204" pitchFamily="34" charset="0"/>
              </a:rPr>
              <a:t>(4 мере)</a:t>
            </a:r>
            <a:endParaRPr lang="sr-Latn-RS" sz="18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4BF72D-F42B-06A4-41BE-7BD0E4FDAFDB}"/>
              </a:ext>
            </a:extLst>
          </p:cNvPr>
          <p:cNvSpPr txBox="1"/>
          <p:nvPr/>
        </p:nvSpPr>
        <p:spPr>
          <a:xfrm>
            <a:off x="1292084" y="4181949"/>
            <a:ext cx="7804700" cy="1370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Latn-R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.4.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Обезбеђено подстицајно окружење за децу и младе</a:t>
            </a:r>
            <a:r>
              <a:rPr lang="sr-Cyrl-R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rgbClr val="002060"/>
                </a:solidFill>
                <a:ea typeface="Calibri" panose="020F0502020204030204" pitchFamily="34" charset="0"/>
              </a:rPr>
              <a:t>(5 мере)</a:t>
            </a:r>
            <a:endParaRPr lang="sr-Latn-RS" sz="18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sr-Cyrl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r-Cyrl-R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Укупно: 16 мера</a:t>
            </a:r>
            <a:endParaRPr lang="sr-Latn-RS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2A6FF-1A1C-349D-A09B-1B9F83A63F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15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640" y="494361"/>
            <a:ext cx="973160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РАЗВОЈНИ ПРАВАЦ 2.  </a:t>
            </a:r>
          </a:p>
          <a:p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РАЗВОЈ ИНФРАСТРУКТУРЕ И ЗАШТИТА ЖИВОТНЕ СРЕДИНЕ</a:t>
            </a: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40" y="5552068"/>
            <a:ext cx="9813302" cy="1274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0FDC15-7C0B-86EE-2A64-09D8087C5752}"/>
              </a:ext>
            </a:extLst>
          </p:cNvPr>
          <p:cNvSpPr txBox="1"/>
          <p:nvPr/>
        </p:nvSpPr>
        <p:spPr>
          <a:xfrm>
            <a:off x="1292084" y="1869930"/>
            <a:ext cx="9418226" cy="109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Cyrl-R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.1.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Успостављен функционалан и одржив систем управљања отпадом </a:t>
            </a:r>
            <a:r>
              <a:rPr lang="sr-Cyrl-RS" sz="1800" dirty="0">
                <a:solidFill>
                  <a:srgbClr val="002060"/>
                </a:solidFill>
                <a:ea typeface="Calibri" panose="020F0502020204030204" pitchFamily="34" charset="0"/>
              </a:rPr>
              <a:t>(4 мере)</a:t>
            </a:r>
            <a:endParaRPr lang="sr-Latn-RS" sz="18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A0414-2592-AEE3-47AD-D91ECDCB9E60}"/>
              </a:ext>
            </a:extLst>
          </p:cNvPr>
          <p:cNvSpPr txBox="1"/>
          <p:nvPr/>
        </p:nvSpPr>
        <p:spPr>
          <a:xfrm>
            <a:off x="1292084" y="2595056"/>
            <a:ext cx="9388407" cy="109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Cyrl-R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.2.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Обезбеђена доступност и одрживо управљање водом </a:t>
            </a:r>
            <a:r>
              <a:rPr lang="sr-Cyrl-RS" sz="1800" dirty="0">
                <a:solidFill>
                  <a:srgbClr val="002060"/>
                </a:solidFill>
                <a:ea typeface="Calibri" panose="020F0502020204030204" pitchFamily="34" charset="0"/>
              </a:rPr>
              <a:t>(4 мере)</a:t>
            </a:r>
            <a:endParaRPr lang="sr-Latn-RS" sz="18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82EDB3-E75A-F8F0-628D-D5A00F644139}"/>
              </a:ext>
            </a:extLst>
          </p:cNvPr>
          <p:cNvSpPr txBox="1"/>
          <p:nvPr/>
        </p:nvSpPr>
        <p:spPr>
          <a:xfrm>
            <a:off x="1292084" y="3408813"/>
            <a:ext cx="7553740" cy="109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Cyrl-R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.3.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Створени услови за очување здраве животне средине </a:t>
            </a:r>
            <a:r>
              <a:rPr lang="sr-Cyrl-RS" sz="1800" dirty="0">
                <a:solidFill>
                  <a:srgbClr val="002060"/>
                </a:solidFill>
                <a:ea typeface="Calibri" panose="020F0502020204030204" pitchFamily="34" charset="0"/>
              </a:rPr>
              <a:t>(5 мера)</a:t>
            </a:r>
            <a:endParaRPr lang="sr-Latn-RS" sz="18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4BF72D-F42B-06A4-41BE-7BD0E4FDAFDB}"/>
              </a:ext>
            </a:extLst>
          </p:cNvPr>
          <p:cNvSpPr txBox="1"/>
          <p:nvPr/>
        </p:nvSpPr>
        <p:spPr>
          <a:xfrm>
            <a:off x="1292084" y="4142192"/>
            <a:ext cx="7804700" cy="1370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Cyrl-R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.4.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Побољшана саобраћајна и остала инфраструктура </a:t>
            </a:r>
            <a:r>
              <a:rPr lang="sr-Cyrl-RS" sz="1800" dirty="0">
                <a:solidFill>
                  <a:srgbClr val="002060"/>
                </a:solidFill>
                <a:ea typeface="Calibri" panose="020F0502020204030204" pitchFamily="34" charset="0"/>
              </a:rPr>
              <a:t>(</a:t>
            </a:r>
            <a:r>
              <a:rPr lang="sr-Cyrl-RS" dirty="0">
                <a:solidFill>
                  <a:srgbClr val="002060"/>
                </a:solidFill>
                <a:ea typeface="Calibri" panose="020F0502020204030204" pitchFamily="34" charset="0"/>
              </a:rPr>
              <a:t>5</a:t>
            </a:r>
            <a:r>
              <a:rPr lang="sr-Cyrl-RS" sz="1800" dirty="0">
                <a:solidFill>
                  <a:srgbClr val="002060"/>
                </a:solidFill>
                <a:ea typeface="Calibri" panose="020F0502020204030204" pitchFamily="34" charset="0"/>
              </a:rPr>
              <a:t> мера)</a:t>
            </a:r>
            <a:endParaRPr lang="sr-Latn-RS" sz="18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sr-Cyrl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r-Cyrl-R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Укупно: 18 мера</a:t>
            </a:r>
            <a:endParaRPr lang="sr-Latn-RS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A8291-C2C6-9641-EF0E-A0EE2FF971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6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CFD6EB-839F-1F5C-1169-B99316C2E2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484" y="5438958"/>
            <a:ext cx="8979030" cy="11969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A9715B6-7303-85CD-35AF-2502FDC426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45" y="532474"/>
            <a:ext cx="8712709" cy="4906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78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4406" y="751355"/>
            <a:ext cx="97316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РАЗВОЈНИ ПРАВАЦ 3.  </a:t>
            </a:r>
          </a:p>
          <a:p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РАЗВОЈ ПРИВРЕДЕ</a:t>
            </a: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40" y="5552068"/>
            <a:ext cx="9813302" cy="12749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0FDC15-7C0B-86EE-2A64-09D8087C5752}"/>
              </a:ext>
            </a:extLst>
          </p:cNvPr>
          <p:cNvSpPr txBox="1"/>
          <p:nvPr/>
        </p:nvSpPr>
        <p:spPr>
          <a:xfrm>
            <a:off x="1249460" y="1918811"/>
            <a:ext cx="9418227" cy="109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Cyrl-R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.1.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Створена повољна пословна клима за домаће и стране инвестиције</a:t>
            </a: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rgbClr val="002060"/>
                </a:solidFill>
                <a:ea typeface="Calibri" panose="020F0502020204030204" pitchFamily="34" charset="0"/>
              </a:rPr>
              <a:t>(3 мере)</a:t>
            </a:r>
            <a:endParaRPr lang="sr-Latn-RS" sz="18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A0414-2592-AEE3-47AD-D91ECDCB9E60}"/>
              </a:ext>
            </a:extLst>
          </p:cNvPr>
          <p:cNvSpPr txBox="1"/>
          <p:nvPr/>
        </p:nvSpPr>
        <p:spPr>
          <a:xfrm>
            <a:off x="1258699" y="2643129"/>
            <a:ext cx="9388407" cy="1411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Cyrl-R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.2.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Обезбеђени услови за развој одрживе пољопривредне производње и прерађивачке индустрије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solidFill>
                  <a:srgbClr val="002060"/>
                </a:solidFill>
                <a:ea typeface="Calibri" panose="020F0502020204030204" pitchFamily="34" charset="0"/>
              </a:rPr>
              <a:t>(4 мере)</a:t>
            </a:r>
            <a:endParaRPr lang="sr-Latn-RS" sz="18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82EDB3-E75A-F8F0-628D-D5A00F644139}"/>
              </a:ext>
            </a:extLst>
          </p:cNvPr>
          <p:cNvSpPr txBox="1"/>
          <p:nvPr/>
        </p:nvSpPr>
        <p:spPr>
          <a:xfrm>
            <a:off x="1273608" y="3760566"/>
            <a:ext cx="7553740" cy="1093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Cyrl-R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.3.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Створени услови за развој одрживог туризма </a:t>
            </a:r>
            <a:r>
              <a:rPr lang="sr-Cyrl-RS" sz="1800" dirty="0">
                <a:solidFill>
                  <a:srgbClr val="002060"/>
                </a:solidFill>
                <a:ea typeface="Calibri" panose="020F0502020204030204" pitchFamily="34" charset="0"/>
              </a:rPr>
              <a:t>(5 мера)</a:t>
            </a:r>
            <a:endParaRPr lang="sr-Latn-RS" sz="18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sr-Latn-RS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4BF72D-F42B-06A4-41BE-7BD0E4FDAFDB}"/>
              </a:ext>
            </a:extLst>
          </p:cNvPr>
          <p:cNvSpPr txBox="1"/>
          <p:nvPr/>
        </p:nvSpPr>
        <p:spPr>
          <a:xfrm>
            <a:off x="1312665" y="4848011"/>
            <a:ext cx="7804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Укупно: 12 мера</a:t>
            </a:r>
            <a:endParaRPr lang="sr-Latn-RS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59B33F-AA03-D8B7-3075-B8DCB5BB42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43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490" y="693144"/>
            <a:ext cx="9731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pPr marL="263525"/>
            <a:r>
              <a:rPr lang="sr-Cyrl-RS" sz="2400" dirty="0">
                <a:solidFill>
                  <a:srgbClr val="002060"/>
                </a:solidFill>
                <a:cs typeface="Arial" panose="020B0604020202020204" pitchFamily="34" charset="0"/>
              </a:rPr>
              <a:t>ПЛАН РАЗВОЈА У БРОЈКАМА</a:t>
            </a:r>
            <a:endParaRPr lang="sr-Cyrl-R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1ED9C6F3-6CFB-A713-0872-9BD7A0871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446" y="291048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AC573E6-03E5-B34F-EDA6-A20C91933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446" y="313908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3ACA51F3-1DC5-EE57-58FD-9079B175CDAC}"/>
              </a:ext>
            </a:extLst>
          </p:cNvPr>
          <p:cNvSpPr/>
          <p:nvPr/>
        </p:nvSpPr>
        <p:spPr>
          <a:xfrm>
            <a:off x="2135560" y="2977569"/>
            <a:ext cx="2664296" cy="111335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>
                <a:solidFill>
                  <a:schemeClr val="tx1"/>
                </a:solidFill>
              </a:rPr>
              <a:t>3 </a:t>
            </a:r>
          </a:p>
          <a:p>
            <a:pPr algn="ctr"/>
            <a:r>
              <a:rPr lang="sr-Cyrl-RS" sz="1600" dirty="0">
                <a:solidFill>
                  <a:schemeClr val="tx1"/>
                </a:solidFill>
              </a:rPr>
              <a:t>развојна правца</a:t>
            </a:r>
            <a:endParaRPr lang="sr-Latn-RS" sz="1600" dirty="0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8BE3AC4C-2112-CD7E-30F9-D0D6AFB62FFA}"/>
              </a:ext>
            </a:extLst>
          </p:cNvPr>
          <p:cNvSpPr/>
          <p:nvPr/>
        </p:nvSpPr>
        <p:spPr>
          <a:xfrm>
            <a:off x="4687652" y="2977569"/>
            <a:ext cx="2664296" cy="111335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>
                <a:solidFill>
                  <a:schemeClr val="tx1"/>
                </a:solidFill>
              </a:rPr>
              <a:t>11</a:t>
            </a:r>
          </a:p>
          <a:p>
            <a:pPr algn="ctr"/>
            <a:r>
              <a:rPr lang="sr-Cyrl-RS" sz="1600" dirty="0">
                <a:solidFill>
                  <a:schemeClr val="tx1"/>
                </a:solidFill>
              </a:rPr>
              <a:t>приоритетних циљева</a:t>
            </a:r>
            <a:endParaRPr lang="sr-Latn-RS" sz="1600" dirty="0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89354E9F-17C7-00CB-0225-7667A2D64608}"/>
              </a:ext>
            </a:extLst>
          </p:cNvPr>
          <p:cNvSpPr/>
          <p:nvPr/>
        </p:nvSpPr>
        <p:spPr>
          <a:xfrm>
            <a:off x="7239744" y="2977569"/>
            <a:ext cx="2664296" cy="111335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>
                <a:solidFill>
                  <a:schemeClr val="tx1"/>
                </a:solidFill>
              </a:rPr>
              <a:t>46</a:t>
            </a:r>
          </a:p>
          <a:p>
            <a:pPr algn="ctr"/>
            <a:r>
              <a:rPr lang="sr-Cyrl-RS" sz="1600" dirty="0">
                <a:solidFill>
                  <a:schemeClr val="tx1"/>
                </a:solidFill>
              </a:rPr>
              <a:t>мера</a:t>
            </a:r>
            <a:endParaRPr lang="sr-Latn-RS" sz="16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AD244C-AF24-5D6C-1287-6070EFAF4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47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490" y="693144"/>
            <a:ext cx="9731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pPr marL="355600"/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САДРЖАЈ ЦИЉЕВА</a:t>
            </a: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D97AB6-2F43-717C-7402-9E56B0313CA7}"/>
              </a:ext>
            </a:extLst>
          </p:cNvPr>
          <p:cNvSpPr txBox="1"/>
          <p:nvPr/>
        </p:nvSpPr>
        <p:spPr>
          <a:xfrm>
            <a:off x="1919536" y="2564905"/>
            <a:ext cx="4608512" cy="37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r-Latn-RS" dirty="0"/>
              <a:t>		 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5AFDABE-C4E2-5787-7C87-611651178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991484"/>
              </p:ext>
            </p:extLst>
          </p:nvPr>
        </p:nvGraphicFramePr>
        <p:xfrm>
          <a:off x="1798983" y="2288734"/>
          <a:ext cx="8257459" cy="23644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61532">
                  <a:extLst>
                    <a:ext uri="{9D8B030D-6E8A-4147-A177-3AD203B41FA5}">
                      <a16:colId xmlns:a16="http://schemas.microsoft.com/office/drawing/2014/main" val="2392895781"/>
                    </a:ext>
                  </a:extLst>
                </a:gridCol>
                <a:gridCol w="1841079">
                  <a:extLst>
                    <a:ext uri="{9D8B030D-6E8A-4147-A177-3AD203B41FA5}">
                      <a16:colId xmlns:a16="http://schemas.microsoft.com/office/drawing/2014/main" val="4237122874"/>
                    </a:ext>
                  </a:extLst>
                </a:gridCol>
                <a:gridCol w="1431949">
                  <a:extLst>
                    <a:ext uri="{9D8B030D-6E8A-4147-A177-3AD203B41FA5}">
                      <a16:colId xmlns:a16="http://schemas.microsoft.com/office/drawing/2014/main" val="1280401729"/>
                    </a:ext>
                  </a:extLst>
                </a:gridCol>
                <a:gridCol w="1322899">
                  <a:extLst>
                    <a:ext uri="{9D8B030D-6E8A-4147-A177-3AD203B41FA5}">
                      <a16:colId xmlns:a16="http://schemas.microsoft.com/office/drawing/2014/main" val="2839931462"/>
                    </a:ext>
                  </a:extLst>
                </a:gridCol>
              </a:tblGrid>
              <a:tr h="2364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sr-Cyrl-RS" sz="2000" dirty="0">
                          <a:effectLst/>
                          <a:latin typeface="+mn-lt"/>
                        </a:rPr>
                        <a:t>Приоритетни циљ</a:t>
                      </a:r>
                      <a:endParaRPr lang="sr-Latn-RS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Индикатори</a:t>
                      </a:r>
                      <a:endParaRPr lang="sr-Latn-R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Почетна вредност</a:t>
                      </a:r>
                      <a:endParaRPr lang="sr-Latn-R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Latn-RS" sz="16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Циљана вредност</a:t>
                      </a:r>
                      <a:endParaRPr lang="sr-Latn-RS" sz="16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4366247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23FF76D-C1FA-FFA5-B36F-160C13667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14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490" y="693144"/>
            <a:ext cx="9731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400" b="1" dirty="0"/>
          </a:p>
          <a:p>
            <a:pPr marL="355600"/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ОПИС МЕРА</a:t>
            </a: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3135C3-DC6E-EEEA-D62C-2063BC2AD9B4}"/>
              </a:ext>
            </a:extLst>
          </p:cNvPr>
          <p:cNvSpPr txBox="1"/>
          <p:nvPr/>
        </p:nvSpPr>
        <p:spPr>
          <a:xfrm>
            <a:off x="1545143" y="2216837"/>
            <a:ext cx="7889576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OПИС МЕРА:</a:t>
            </a:r>
            <a:endParaRPr lang="sr-Latn-RS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RS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RS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RS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RS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Тип мере: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Процена потребних финансијских средстава: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Могући извори финансирања: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Одговорност за спровођење (носилац мере):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Други учесници у спровођењу: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Период спровођења:</a:t>
            </a:r>
            <a:endParaRPr lang="sr-Latn-RS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FBEBCC-4497-F342-74DD-4609AE43B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68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8313" y="423128"/>
            <a:ext cx="10460469" cy="171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Latn-R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.1.</a:t>
            </a:r>
            <a:endParaRPr lang="sr-Latn-R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Успостављен систем ефикасне јавне управе по мери грађана и привреде 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40" y="5552068"/>
            <a:ext cx="9813302" cy="1274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D5147D-AA1E-B167-C2C2-C8B4ACDF4598}"/>
              </a:ext>
            </a:extLst>
          </p:cNvPr>
          <p:cNvSpPr txBox="1"/>
          <p:nvPr/>
        </p:nvSpPr>
        <p:spPr>
          <a:xfrm>
            <a:off x="1252331" y="2413338"/>
            <a:ext cx="88855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C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,BoldItalic"/>
                <a:cs typeface="Calibri" panose="020F0502020204030204" pitchFamily="34" charset="0"/>
              </a:rPr>
              <a:t>МЕРА 1.1.1. Подизање капацитета јавне управе за спровођење принципа добре управе</a:t>
            </a:r>
            <a:endParaRPr lang="sr-Cyrl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,BoldItalic"/>
              <a:cs typeface="Calibri" panose="020F0502020204030204" pitchFamily="34" charset="0"/>
            </a:endParaRP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Latn-C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,BoldItalic"/>
                <a:cs typeface="Calibri" panose="020F0502020204030204" pitchFamily="34" charset="0"/>
              </a:rPr>
              <a:t>МЕРА 1.1.2. </a:t>
            </a:r>
            <a:r>
              <a:rPr lang="sr-Latn-C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Подстицање сарадње, партнерстава и локалних иницијатива</a:t>
            </a:r>
            <a:endParaRPr lang="sr-Cyrl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МЕРА 1.1.3. </a:t>
            </a:r>
            <a:r>
              <a:rPr lang="en-US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Унапређен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систем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безбедности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en-US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реаговања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у </a:t>
            </a:r>
            <a:r>
              <a:rPr lang="en-US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ванредним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ситуацијама</a:t>
            </a:r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07AE89-8304-879E-5EDF-A576D6404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58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640" y="440850"/>
            <a:ext cx="9731602" cy="175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Latn-R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.2.</a:t>
            </a:r>
            <a:endParaRPr lang="sr-Latn-R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Унапређен квалитет и повећана доступност услуга здравствене и социјалне заштите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40" y="5552068"/>
            <a:ext cx="9813302" cy="1274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92FF36-D19A-7350-938A-38342ED6877E}"/>
              </a:ext>
            </a:extLst>
          </p:cNvPr>
          <p:cNvSpPr txBox="1"/>
          <p:nvPr/>
        </p:nvSpPr>
        <p:spPr>
          <a:xfrm>
            <a:off x="1162640" y="2242076"/>
            <a:ext cx="94281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1.2.1. Унапређење постојећих и увођење нових услуга социјалне заштите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1.2.2. Оснивање Центра за развој услуга социјалне заштите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1.2.3. Подршка социјалној инклузији осетљивих група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МЕРА 1.2.4. Стварање услова за спровођење квалитетних услуга здравствене заштите</a:t>
            </a:r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02D3A6-69AC-2B23-6A72-319C0FDB6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2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490" y="382997"/>
            <a:ext cx="9731602" cy="184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Latn-R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.3.</a:t>
            </a:r>
            <a:endParaRPr lang="sr-Latn-R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Унапређени и промовисани културни садржаји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40" y="5552068"/>
            <a:ext cx="9813302" cy="1274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593D39-DE8D-5770-7AD6-ABE09A0C55B6}"/>
              </a:ext>
            </a:extLst>
          </p:cNvPr>
          <p:cNvSpPr txBox="1"/>
          <p:nvPr/>
        </p:nvSpPr>
        <p:spPr>
          <a:xfrm>
            <a:off x="1321903" y="2236366"/>
            <a:ext cx="91837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1.3.1. Креирање и реализација квалитетних културних садржаја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,BoldItalic"/>
                <a:cs typeface="Calibri" panose="020F0502020204030204" pitchFamily="34" charset="0"/>
              </a:rPr>
              <a:t>МЕРА 1.3.2. Унапређени капацитети установа културе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1.3.3. Промоција општинских културно – историјских манифестација и догађаја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,BoldItalic"/>
              </a:rPr>
              <a:t>МЕРА 1.3.4. Ревитализација културно-историјских споменика</a:t>
            </a:r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E27157-75FC-0377-66AD-0F22D8BBE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61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640" y="379052"/>
            <a:ext cx="9731602" cy="175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Latn-R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.4.</a:t>
            </a:r>
            <a:endParaRPr lang="sr-Latn-R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Обезбеђено подстицајно окружење за децу и младе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40" y="5552068"/>
            <a:ext cx="9813302" cy="1274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44F33E-3BC1-F9B0-0DE7-21A81B4CA94D}"/>
              </a:ext>
            </a:extLst>
          </p:cNvPr>
          <p:cNvSpPr txBox="1"/>
          <p:nvPr/>
        </p:nvSpPr>
        <p:spPr>
          <a:xfrm>
            <a:off x="1232452" y="2287035"/>
            <a:ext cx="880607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,BoldItalic"/>
                <a:cs typeface="Calibri" panose="020F0502020204030204" pitchFamily="34" charset="0"/>
              </a:rPr>
              <a:t>МЕРА 1.4.1. </a:t>
            </a: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Унапређење система основног и средњег  образовања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,BoldItalic"/>
                <a:cs typeface="Calibri" panose="020F0502020204030204" pitchFamily="34" charset="0"/>
              </a:rPr>
              <a:t>МЕРА 1.4.2. Побољшани инфраструктурни капацитети у спорту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,BoldItalic"/>
                <a:cs typeface="Calibri" panose="020F0502020204030204" pitchFamily="34" charset="0"/>
              </a:rPr>
              <a:t>МЕРА 1.4.3. Подршка унапређењу успеха у спорту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,BoldItalic"/>
                <a:cs typeface="Calibri" panose="020F0502020204030204" pitchFamily="34" charset="0"/>
              </a:rPr>
              <a:t>МЕРА 1.4.4. Проширење капацитета за потребе предшколског образовања и васпитања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МЕРА 1.4.5. Унапређени постојећи механизми за повећање квалитета живота младих</a:t>
            </a:r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027DCD-C864-8B92-ECD4-B0E1EFB34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6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640" y="494361"/>
            <a:ext cx="10674864" cy="175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Cyrl-R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.1.</a:t>
            </a:r>
            <a:endParaRPr lang="sr-Latn-R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Успостављен функционалан и одржив систем управљања отпадом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40" y="5552068"/>
            <a:ext cx="9813302" cy="1274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D25347-01B0-C625-38D7-536179EBC51D}"/>
              </a:ext>
            </a:extLst>
          </p:cNvPr>
          <p:cNvSpPr txBox="1"/>
          <p:nvPr/>
        </p:nvSpPr>
        <p:spPr>
          <a:xfrm>
            <a:off x="1302025" y="2274838"/>
            <a:ext cx="86967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МЕРА 2.1.1. Подизање капацитета предузећа </a:t>
            </a:r>
            <a:r>
              <a:rPr lang="sr-Latn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PWW d.o.o. Niš – </a:t>
            </a: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огранак Велика Плана за управљање комуналним отпадом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МЕРА 2.1.2. Унапређење система за примарну сепарацију отпада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МЕРА 2.1.3. Повећање покривености територије услугом сакупљања и примарном сепарацијом отпада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МЕРА 2.1.4. Програми подизања еколошке свести грађана</a:t>
            </a:r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1435F-2DAC-632F-3EF6-B5C1F684D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65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640" y="494361"/>
            <a:ext cx="9731602" cy="175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Cyrl-R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.2.</a:t>
            </a:r>
            <a:endParaRPr lang="sr-Latn-R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sr-Cyrl-R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Обезбеђена доступност и одрживо управљање водом</a:t>
            </a:r>
            <a:endParaRPr lang="sr-Cyrl-R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40" y="5552068"/>
            <a:ext cx="9813302" cy="1274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55D6B8-6B12-678B-9BBB-001AC35D8BE5}"/>
              </a:ext>
            </a:extLst>
          </p:cNvPr>
          <p:cNvSpPr txBox="1"/>
          <p:nvPr/>
        </p:nvSpPr>
        <p:spPr>
          <a:xfrm>
            <a:off x="1233855" y="2318579"/>
            <a:ext cx="92774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C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МЕРА 2.2.1. Изградња, одржавање и унапређење водоводног система</a:t>
            </a:r>
            <a:endParaRPr lang="sr-Cyrl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Latn-C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МЕРА 2.2.2. Изградња, одржавање и унапређење постројења за прераду воде за пиће (ППВ)</a:t>
            </a:r>
            <a:endParaRPr lang="sr-Cyrl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Latn-C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МЕРА 2.2.3. Уређење водотокова и заштита од штетног дејства вода</a:t>
            </a:r>
            <a:endParaRPr lang="sr-Cyrl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МЕРА 2.2.4. </a:t>
            </a:r>
            <a:r>
              <a:rPr lang="en-US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Увођење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примена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унапређење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развој </a:t>
            </a:r>
            <a:r>
              <a:rPr lang="en-US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управљачких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система</a:t>
            </a:r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91E300-F35D-133E-1A99-35581222C0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5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CBD7-EE5F-419D-BAAA-7B07BB638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84" y="2501113"/>
            <a:ext cx="10513032" cy="2435544"/>
          </a:xfrm>
        </p:spPr>
        <p:txBody>
          <a:bodyPr>
            <a:noAutofit/>
          </a:bodyPr>
          <a:lstStyle/>
          <a:p>
            <a:br>
              <a:rPr lang="sr-Cyrl-RS" sz="4400" b="1" dirty="0">
                <a:cs typeface="Arial" panose="020B0604020202020204" pitchFamily="34" charset="0"/>
              </a:rPr>
            </a:br>
            <a:br>
              <a:rPr lang="sr-Cyrl-RS" sz="4400" b="1" dirty="0">
                <a:cs typeface="Arial" panose="020B0604020202020204" pitchFamily="34" charset="0"/>
              </a:rPr>
            </a:br>
            <a:r>
              <a:rPr lang="sr-Cyrl-R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НАЦРТА </a:t>
            </a:r>
            <a:r>
              <a:rPr lang="sr-Cyrl-RS" sz="3200" dirty="0">
                <a:solidFill>
                  <a:srgbClr val="002060"/>
                </a:solidFill>
                <a:latin typeface="+mn-lt"/>
              </a:rPr>
              <a:t>ПЛАНА РАЗВОЈА </a:t>
            </a:r>
            <a:br>
              <a:rPr lang="sr-Cyrl-RS" sz="3200" dirty="0">
                <a:solidFill>
                  <a:srgbClr val="002060"/>
                </a:solidFill>
                <a:latin typeface="+mn-lt"/>
              </a:rPr>
            </a:br>
            <a:r>
              <a:rPr lang="sr-Cyrl-RS" sz="3200" dirty="0">
                <a:solidFill>
                  <a:srgbClr val="002060"/>
                </a:solidFill>
                <a:latin typeface="+mn-lt"/>
              </a:rPr>
              <a:t>ОПШТИНЕ ВЕЛИКА ПЛАНА </a:t>
            </a:r>
            <a:r>
              <a:rPr lang="sr-Cyrl-RS" sz="3200" b="1" dirty="0">
                <a:solidFill>
                  <a:srgbClr val="002060"/>
                </a:solidFill>
              </a:rPr>
              <a:t>2023-2029.</a:t>
            </a:r>
            <a:br>
              <a:rPr lang="sr-Cyrl-RS" sz="3200" b="1" dirty="0">
                <a:solidFill>
                  <a:srgbClr val="002060"/>
                </a:solidFill>
              </a:rPr>
            </a:br>
            <a:r>
              <a:rPr lang="sr-Cyrl-RS" sz="3200" b="1" dirty="0">
                <a:solidFill>
                  <a:srgbClr val="002060"/>
                </a:solidFill>
              </a:rPr>
              <a:t>8. јун 2023. године</a:t>
            </a:r>
            <a:endParaRPr lang="sr-Latn-RS" sz="3200" b="1" dirty="0">
              <a:solidFill>
                <a:srgbClr val="002060"/>
              </a:solidFill>
            </a:endParaRP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762304E-BAF4-4FDA-B75A-F1F5227748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30" y="5627802"/>
            <a:ext cx="8979030" cy="1196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539404-CCDE-E360-B7D1-243C098C5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62" y="516834"/>
            <a:ext cx="2056875" cy="1763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E85720-986F-3C9E-EADE-29280E467E8C}"/>
              </a:ext>
            </a:extLst>
          </p:cNvPr>
          <p:cNvSpPr txBox="1"/>
          <p:nvPr/>
        </p:nvSpPr>
        <p:spPr>
          <a:xfrm>
            <a:off x="3816625" y="2279870"/>
            <a:ext cx="47409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5400" dirty="0">
                <a:solidFill>
                  <a:srgbClr val="002060"/>
                </a:solidFill>
                <a:cs typeface="Arial" panose="020B0604020202020204" pitchFamily="34" charset="0"/>
              </a:rPr>
              <a:t>ПРЕЗЕНТАЦИЈА</a:t>
            </a:r>
            <a:r>
              <a:rPr lang="sr-Cyrl-RS" sz="1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0210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640" y="494361"/>
            <a:ext cx="9731602" cy="175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Cyrl-R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.3.</a:t>
            </a:r>
            <a:endParaRPr lang="sr-Latn-R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Створени услови за очување здраве животне средине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40" y="5552068"/>
            <a:ext cx="9813302" cy="1274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A4412D-8DC5-A6F4-843E-41936C6B6A23}"/>
              </a:ext>
            </a:extLst>
          </p:cNvPr>
          <p:cNvSpPr txBox="1"/>
          <p:nvPr/>
        </p:nvSpPr>
        <p:spPr>
          <a:xfrm>
            <a:off x="1243794" y="1989196"/>
            <a:ext cx="94665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2.3.1. Изградње, одржавање и унапређење канализационог система за отпадне и атмосферске воде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2.3.2. Изградња, одржавање и унапређење постројења за пречишћавање отпадних вода (ППОВ)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2.3.3. Увођење, примена, унапређење и развој управљачких система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2.3.4. Унапређење система енергетске ефикасности и енергетске ефикасности јавних и приватних објеката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МЕРА 2.3.5. Развој система мониторинга и заштите природних добара и предела</a:t>
            </a:r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8AB6D-DDC0-7779-298B-02D53827C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28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640" y="494361"/>
            <a:ext cx="9731602" cy="1754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Cyrl-R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.4.</a:t>
            </a:r>
            <a:endParaRPr lang="sr-Latn-R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Побољшана саобраћајна и остала инфраструктура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40" y="5552068"/>
            <a:ext cx="9813302" cy="1274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16B726-A046-CC48-025D-D643E5499F8F}"/>
              </a:ext>
            </a:extLst>
          </p:cNvPr>
          <p:cNvSpPr txBox="1"/>
          <p:nvPr/>
        </p:nvSpPr>
        <p:spPr>
          <a:xfrm>
            <a:off x="1162639" y="2136339"/>
            <a:ext cx="88858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C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МЕРА 2.4.1. Планирање урбаног развоја и пројектовање</a:t>
            </a:r>
            <a:endParaRPr lang="sr-Cyrl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Latn-C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МЕРА 2.4.2. Реконструкција постојеће и изградња нове саобраћајне инфраструктуре</a:t>
            </a:r>
            <a:endParaRPr lang="sr-Cyrl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Latn-C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МЕРА 2.4.3. Унапређење саобраћајне безбедности и постављање саобраћајне сигнализације</a:t>
            </a:r>
            <a:endParaRPr lang="sr-Cyrl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Latn-C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МЕРА 2.4.4.  Одржавање и изградња остале инфраструктуре</a:t>
            </a:r>
            <a:endParaRPr lang="sr-Cyrl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МЕРА 2.4.5.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Одржавање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унапређење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система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јавне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расвете</a:t>
            </a:r>
            <a:endParaRPr lang="sr-Latn-R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119ABF-A064-7E85-E64A-5559A7271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3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8126" y="454048"/>
            <a:ext cx="9731602" cy="1878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Cyrl-R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.1.</a:t>
            </a:r>
            <a:endParaRPr lang="sr-Latn-R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Створена повољна пословна клима за домаће и стране инвестиције</a:t>
            </a: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40" y="5552068"/>
            <a:ext cx="9813302" cy="1274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19FCF1-4DEA-3519-7EB8-AA36E020F515}"/>
              </a:ext>
            </a:extLst>
          </p:cNvPr>
          <p:cNvSpPr txBox="1"/>
          <p:nvPr/>
        </p:nvSpPr>
        <p:spPr>
          <a:xfrm>
            <a:off x="1262272" y="2136339"/>
            <a:ext cx="94480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3.1.1. Подршка мерама активне политике запошљавања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3.1.2. Креирање и спровођење континуираног програма подршке развоју предузетништва (финансијске и нефинансијске мере)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МЕРА 3.1.3. Инфраструктурно опремање  и промоција пословних зона</a:t>
            </a:r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6427A7-3CDD-9765-5D4E-6B57CE5053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31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8068" y="673165"/>
            <a:ext cx="9731602" cy="1278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Cyrl-R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.2.</a:t>
            </a:r>
            <a:endParaRPr lang="sr-Latn-R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sr-Cyrl-RS" sz="1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Обезбеђени услови за развој одрживе пољопривредне производње и прерађивачке индустрије</a:t>
            </a:r>
            <a:endParaRPr lang="sr-Cyrl-RS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40" y="5552068"/>
            <a:ext cx="9813302" cy="1274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E058A2-8EB9-3D31-C2E3-253F74368A27}"/>
              </a:ext>
            </a:extLst>
          </p:cNvPr>
          <p:cNvSpPr txBox="1"/>
          <p:nvPr/>
        </p:nvSpPr>
        <p:spPr>
          <a:xfrm>
            <a:off x="1252330" y="2562400"/>
            <a:ext cx="87961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3.2.1. </a:t>
            </a: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Стварање услова за укрупњавање и уређење земљишних поседа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</a:t>
            </a: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ЕРА 3.2.2. </a:t>
            </a: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</a:t>
            </a: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одршка развоју агроиндустријског сектора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</a:t>
            </a: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ЕРА 3.2.3. П</a:t>
            </a: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одстицање производње и пласмана традиционалних пољопривредних производа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М</a:t>
            </a: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ЕРА 3.2.4. </a:t>
            </a: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Унапређење стручности и вештина пољопривредних произвођача</a:t>
            </a:r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BFC654-D0AB-BB07-8FE4-43751CB5A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250" y="450815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10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4406" y="751355"/>
            <a:ext cx="9731602" cy="14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Приоритетни циљ </a:t>
            </a:r>
            <a:r>
              <a:rPr lang="sr-Cyrl-RS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.3.</a:t>
            </a:r>
            <a:endParaRPr lang="sr-Latn-R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Унапређени</a:t>
            </a: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услови</a:t>
            </a: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за развој </a:t>
            </a:r>
            <a:r>
              <a:rPr lang="sr-Cyrl-R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одрживог </a:t>
            </a:r>
            <a:r>
              <a:rPr lang="en-US" sz="2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туризма</a:t>
            </a:r>
            <a:r>
              <a:rPr lang="en-US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40" y="5552068"/>
            <a:ext cx="9813302" cy="1274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A5EAB0-5649-94B1-C221-F049DA96BD72}"/>
              </a:ext>
            </a:extLst>
          </p:cNvPr>
          <p:cNvSpPr txBox="1"/>
          <p:nvPr/>
        </p:nvSpPr>
        <p:spPr>
          <a:xfrm>
            <a:off x="1265992" y="1978603"/>
            <a:ext cx="9444318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МЕРА 3.3.1. Програми подршке за развој руралног туризма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3.3.2 Изградња туристичке инфраструктуре на кључним локалитетима са потенцијалом за развој туризма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3.3.3.  Формирање и промоција јединственог туристичког производа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МЕРА 3.3.4. Хоризонтално повезивање актера туристичког развоја</a:t>
            </a:r>
          </a:p>
          <a:p>
            <a:pPr algn="just"/>
            <a:endParaRPr lang="sr-Latn-R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Cyrl-R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МЕРА 3.3.5. Валоризација културно-историјских и верских туристичких ресурса</a:t>
            </a:r>
            <a:endParaRPr lang="sr-Latn-RS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AEB38A-DA58-0675-26E4-5607A9E87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78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4338" y="679283"/>
            <a:ext cx="9587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>
              <a:solidFill>
                <a:srgbClr val="002060"/>
              </a:solidFill>
            </a:endParaRPr>
          </a:p>
          <a:p>
            <a:r>
              <a:rPr lang="sr-Latn-RS" b="1" dirty="0">
                <a:solidFill>
                  <a:srgbClr val="002060"/>
                </a:solidFill>
              </a:rPr>
              <a:t>  </a:t>
            </a:r>
            <a:r>
              <a:rPr lang="sr-Cyrl-RS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ПИТАЊА/КОМЕНТАРИ</a:t>
            </a:r>
            <a:r>
              <a:rPr lang="sr-Latn-R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F21426-8CE6-4E2C-1175-1B275906F9C4}"/>
              </a:ext>
            </a:extLst>
          </p:cNvPr>
          <p:cNvSpPr txBox="1"/>
          <p:nvPr/>
        </p:nvSpPr>
        <p:spPr>
          <a:xfrm>
            <a:off x="1027521" y="2468487"/>
            <a:ext cx="92948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Cyrl-RS" sz="3600" b="1" dirty="0">
                <a:solidFill>
                  <a:srgbClr val="002060"/>
                </a:solidFill>
                <a:latin typeface="+mj-lt"/>
              </a:rPr>
              <a:t>ХВАЛА НА ПАЖЊИ!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sr-Cyrl-RS" sz="2400" b="1" dirty="0">
                <a:solidFill>
                  <a:srgbClr val="002060"/>
                </a:solidFill>
                <a:latin typeface="+mj-lt"/>
              </a:rPr>
              <a:t>Наташа Андрејевић, НАЛЕД</a:t>
            </a:r>
          </a:p>
          <a:p>
            <a:pPr algn="ctr"/>
            <a:r>
              <a:rPr lang="en-GB" sz="2400" b="1" dirty="0">
                <a:solidFill>
                  <a:srgbClr val="002060"/>
                </a:solidFill>
                <a:latin typeface="+mj-lt"/>
              </a:rPr>
              <a:t>natassa1984@gmail.com</a:t>
            </a:r>
            <a:br>
              <a:rPr lang="sr-Cyrl-RS" sz="2400" b="1" dirty="0">
                <a:solidFill>
                  <a:srgbClr val="002060"/>
                </a:solidFill>
                <a:latin typeface="+mj-lt"/>
              </a:rPr>
            </a:br>
            <a:endParaRPr lang="sr-Cyrl-RS" sz="24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sr-Latn-RS" sz="12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5B87D-AEDB-50E2-8F64-A40909246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8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908" y="1841543"/>
            <a:ext cx="9813302" cy="3676982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br>
              <a:rPr lang="sr-Cyrl-RS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sz="1600" dirty="0">
                <a:solidFill>
                  <a:srgbClr val="002060"/>
                </a:solidFill>
                <a:latin typeface="Wingdings" panose="05000000000000000000" pitchFamily="2" charset="2"/>
              </a:rPr>
              <a:t> </a:t>
            </a:r>
            <a:r>
              <a:rPr lang="ru-RU" sz="1600" b="1" dirty="0">
                <a:solidFill>
                  <a:srgbClr val="002060"/>
                </a:solidFill>
              </a:rPr>
              <a:t>Израда Плана развоја општине Велика Плана финансира се из средстава Немачко – српске развојне сарадње у оквиру пројекта „Подршка реформи јавне управе у процесу приступања Европској унији“ који спроводи GIZ. Пружање подршке при изради Плана развоја реализују Национална алијанса за локални економски развој и Балкански центар за регулаторну реформу, у сарадњи са Републичким секретаријатом за јавне политике</a:t>
            </a:r>
            <a:br>
              <a:rPr lang="sr-Cyrl-RS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RS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sz="1600" dirty="0">
                <a:solidFill>
                  <a:srgbClr val="002060"/>
                </a:solidFill>
                <a:latin typeface="Wingdings" panose="05000000000000000000" pitchFamily="2" charset="2"/>
              </a:rPr>
              <a:t> </a:t>
            </a:r>
            <a:r>
              <a:rPr lang="ru-RU" sz="1600" b="1" dirty="0">
                <a:solidFill>
                  <a:srgbClr val="002060"/>
                </a:solidFill>
              </a:rPr>
              <a:t>Циљ пројекта је унапређење процеса планирања у локалним самоуправама у Републици Србији и подизање капацитета ЈЛС за припрему докумената јавних политика </a:t>
            </a:r>
            <a:br>
              <a:rPr lang="sr-Cyrl-RS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Cyrl-RS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Cyrl-RS" sz="1600" dirty="0">
                <a:solidFill>
                  <a:srgbClr val="002060"/>
                </a:solidFill>
                <a:latin typeface="Wingdings" panose="05000000000000000000" pitchFamily="2" charset="2"/>
              </a:rPr>
              <a:t> </a:t>
            </a:r>
            <a:r>
              <a:rPr lang="ru-RU" sz="1600" b="1" dirty="0">
                <a:solidFill>
                  <a:srgbClr val="002060"/>
                </a:solidFill>
              </a:rPr>
              <a:t>Пројекат се реализује у периоду од  јуна 2022. до јуна 2023.године</a:t>
            </a:r>
            <a:br>
              <a:rPr lang="ru-RU" sz="1600" b="1" dirty="0">
                <a:solidFill>
                  <a:srgbClr val="002060"/>
                </a:solidFill>
              </a:rPr>
            </a:br>
            <a:br>
              <a:rPr lang="ru-RU" sz="1600" b="1" dirty="0">
                <a:solidFill>
                  <a:srgbClr val="002060"/>
                </a:solidFill>
              </a:rPr>
            </a:br>
            <a:r>
              <a:rPr lang="sr-Cyrl-RS" sz="1600" dirty="0">
                <a:solidFill>
                  <a:srgbClr val="002060"/>
                </a:solidFill>
                <a:latin typeface="Wingdings" panose="05000000000000000000" pitchFamily="2" charset="2"/>
              </a:rPr>
              <a:t> </a:t>
            </a:r>
            <a:r>
              <a:rPr lang="ru-RU" sz="1600" b="1" dirty="0">
                <a:solidFill>
                  <a:srgbClr val="002060"/>
                </a:solidFill>
              </a:rPr>
              <a:t>Циљне групе су запослени у ЈЛС који су задужени за локални развој, као и представници цивилног друштва, приватног сектора и шире локалне заједнице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sr-Cyrl-RS" sz="1600" dirty="0">
                <a:solidFill>
                  <a:srgbClr val="002060"/>
                </a:solidFill>
                <a:latin typeface="Wingdings" panose="05000000000000000000" pitchFamily="2" charset="2"/>
              </a:rPr>
              <a:t> </a:t>
            </a:r>
            <a:r>
              <a:rPr lang="ru-RU" sz="1600" b="1" dirty="0">
                <a:solidFill>
                  <a:srgbClr val="002060"/>
                </a:solidFill>
              </a:rPr>
              <a:t>Крајњи корисници су десет (10) градова и општина, као и њихови грађани који ће имати користи од унапређеног планирања и услуга које пружају локалне самоуправе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3490" y="693144"/>
            <a:ext cx="9731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sr-Latn-RS" b="1" dirty="0"/>
              <a:t>  </a:t>
            </a:r>
            <a:r>
              <a:rPr lang="sr-Cyrl-RS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ОСНОВНЕ ИНФОРМАЦИЈЕ О ПРОЈЕКТУ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539404-CCDE-E360-B7D1-243C098C5D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6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783" y="2655480"/>
            <a:ext cx="9368528" cy="198609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План развоја општине Велика Плана </a:t>
            </a:r>
            <a:br>
              <a:rPr lang="ru-RU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за период 2023–2029. године</a:t>
            </a:r>
            <a:r>
              <a:rPr lang="de-DE" sz="2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de-DE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sr-Cyrl-RS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de-DE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је</a:t>
            </a:r>
            <a:r>
              <a:rPr lang="ru-RU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кључни стратешко-плански документ општине </a:t>
            </a:r>
            <a:b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који треба да подстакне будући раст и развој целокупне локалне заједнице</a:t>
            </a:r>
            <a:r>
              <a:rPr lang="sr-Latn-RS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3490" y="693144"/>
            <a:ext cx="9731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sr-Latn-RS" b="1" dirty="0"/>
              <a:t>  </a:t>
            </a:r>
            <a:r>
              <a:rPr lang="sr-Cyrl-RS" sz="2400" dirty="0">
                <a:solidFill>
                  <a:srgbClr val="002060"/>
                </a:solidFill>
                <a:cs typeface="Arial" panose="020B0604020202020204" pitchFamily="34" charset="0"/>
              </a:rPr>
              <a:t>ПЛАН РАЗВОЈА - ПОЈАМ </a:t>
            </a:r>
            <a:endParaRPr lang="sr-Latn-RS" sz="24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55110D-3387-9E06-6F95-CBA94A76E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4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490" y="693144"/>
            <a:ext cx="9731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sr-Latn-RS" b="1" dirty="0"/>
              <a:t>  </a:t>
            </a:r>
            <a:r>
              <a:rPr lang="sr-Latn-RS" sz="2400" dirty="0"/>
              <a:t> </a:t>
            </a:r>
            <a:r>
              <a:rPr lang="sr-Cyrl-RS" sz="2400" dirty="0">
                <a:solidFill>
                  <a:srgbClr val="002060"/>
                </a:solidFill>
                <a:cs typeface="Arial" panose="020B0604020202020204" pitchFamily="34" charset="0"/>
              </a:rPr>
              <a:t>ПЛАН РАЗВОЈА - САДРЖАЈ</a:t>
            </a:r>
            <a:r>
              <a:rPr lang="sr-Latn-R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1825F7-C3AC-CC49-61DD-FE5ED7E67DD5}"/>
              </a:ext>
            </a:extLst>
          </p:cNvPr>
          <p:cNvSpPr txBox="1"/>
          <p:nvPr/>
        </p:nvSpPr>
        <p:spPr>
          <a:xfrm>
            <a:off x="1256908" y="1743691"/>
            <a:ext cx="9527049" cy="3808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>
              <a:lnSpc>
                <a:spcPct val="115000"/>
              </a:lnSpc>
              <a:spcAft>
                <a:spcPts val="1000"/>
              </a:spcAft>
            </a:pP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Уводна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реч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председника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општине</a:t>
            </a:r>
            <a:endParaRPr lang="sr-Latn-RS" sz="17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92075">
              <a:lnSpc>
                <a:spcPct val="115000"/>
              </a:lnSpc>
              <a:spcAft>
                <a:spcPts val="1000"/>
              </a:spcAft>
            </a:pP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Методологија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израде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Плана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развоја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општине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sr-Cyrl-RS" sz="1700" dirty="0">
                <a:solidFill>
                  <a:srgbClr val="002060"/>
                </a:solidFill>
                <a:ea typeface="Arial Narrow" panose="020B0606020202030204" pitchFamily="34" charset="0"/>
              </a:rPr>
              <a:t>Велика Плана</a:t>
            </a:r>
            <a:endParaRPr lang="sr-Latn-RS" sz="17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92075">
              <a:lnSpc>
                <a:spcPct val="115000"/>
              </a:lnSpc>
              <a:spcAft>
                <a:spcPts val="1000"/>
              </a:spcAft>
            </a:pP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Циљеви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одрживог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развоја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Уједињених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нација</a:t>
            </a:r>
            <a:endParaRPr lang="sr-Cyrl-RS" sz="1700" dirty="0">
              <a:solidFill>
                <a:srgbClr val="002060"/>
              </a:solidFill>
              <a:ea typeface="Arial Narrow" panose="020B0606020202030204" pitchFamily="34" charset="0"/>
            </a:endParaRPr>
          </a:p>
          <a:p>
            <a:pPr marL="92075">
              <a:lnSpc>
                <a:spcPct val="115000"/>
              </a:lnSpc>
              <a:spcAft>
                <a:spcPts val="1000"/>
              </a:spcAft>
            </a:pP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П</a:t>
            </a:r>
            <a:r>
              <a:rPr lang="sr-Cyrl-RS" sz="1700" dirty="0">
                <a:solidFill>
                  <a:srgbClr val="002060"/>
                </a:solidFill>
                <a:ea typeface="Arial Narrow" panose="020B0606020202030204" pitchFamily="34" charset="0"/>
              </a:rPr>
              <a:t>реглед постојећег стања</a:t>
            </a:r>
            <a:endParaRPr lang="sr-Latn-RS" sz="17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92075">
              <a:lnSpc>
                <a:spcPct val="115000"/>
              </a:lnSpc>
              <a:spcAft>
                <a:spcPts val="1000"/>
              </a:spcAft>
            </a:pP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Визија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општине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sr-Cyrl-RS" sz="1700" dirty="0">
                <a:solidFill>
                  <a:srgbClr val="002060"/>
                </a:solidFill>
                <a:ea typeface="Arial Narrow" panose="020B0606020202030204" pitchFamily="34" charset="0"/>
              </a:rPr>
              <a:t>Велика Плана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202</a:t>
            </a:r>
            <a:r>
              <a:rPr lang="sr-Cyrl-RS" sz="1700" dirty="0">
                <a:solidFill>
                  <a:srgbClr val="002060"/>
                </a:solidFill>
                <a:ea typeface="Arial Narrow" panose="020B0606020202030204" pitchFamily="34" charset="0"/>
              </a:rPr>
              <a:t>9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.године</a:t>
            </a:r>
            <a:endParaRPr lang="sr-Latn-RS" sz="17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92075">
              <a:lnSpc>
                <a:spcPct val="115000"/>
              </a:lnSpc>
              <a:spcAft>
                <a:spcPts val="1000"/>
              </a:spcAft>
            </a:pP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Стратешки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приоритети</a:t>
            </a:r>
            <a:r>
              <a:rPr lang="sr-Cyrl-RS" sz="1700" dirty="0">
                <a:solidFill>
                  <a:srgbClr val="002060"/>
                </a:solidFill>
                <a:ea typeface="Arial Narrow" panose="020B0606020202030204" pitchFamily="34" charset="0"/>
              </a:rPr>
              <a:t> – 3 развојна правца</a:t>
            </a:r>
          </a:p>
          <a:p>
            <a:pPr marL="92075">
              <a:lnSpc>
                <a:spcPct val="115000"/>
              </a:lnSpc>
              <a:spcAft>
                <a:spcPts val="1000"/>
              </a:spcAft>
            </a:pPr>
            <a:r>
              <a:rPr lang="sr-Cyrl-RS" sz="1700" dirty="0">
                <a:solidFill>
                  <a:srgbClr val="002060"/>
                </a:solidFill>
                <a:ea typeface="Calibri" panose="020F0502020204030204" pitchFamily="34" charset="0"/>
              </a:rPr>
              <a:t>Приоритетни циљеви по развојним правцима</a:t>
            </a:r>
          </a:p>
          <a:p>
            <a:pPr marL="92075">
              <a:lnSpc>
                <a:spcPct val="115000"/>
              </a:lnSpc>
              <a:spcAft>
                <a:spcPts val="1000"/>
              </a:spcAft>
            </a:pPr>
            <a:r>
              <a:rPr lang="sr-Cyrl-RS" sz="1700" dirty="0">
                <a:solidFill>
                  <a:srgbClr val="002060"/>
                </a:solidFill>
                <a:ea typeface="Calibri" panose="020F0502020204030204" pitchFamily="34" charset="0"/>
              </a:rPr>
              <a:t>Мере за достизање приоритетних циљева</a:t>
            </a:r>
            <a:endParaRPr lang="sr-Latn-RS" sz="17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marL="92075">
              <a:lnSpc>
                <a:spcPct val="115000"/>
              </a:lnSpc>
              <a:spcAft>
                <a:spcPts val="1000"/>
              </a:spcAft>
            </a:pP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Институционални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оквир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за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спровођење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Плана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развоја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en-GB" sz="1700" dirty="0" err="1">
                <a:solidFill>
                  <a:srgbClr val="002060"/>
                </a:solidFill>
                <a:ea typeface="Arial Narrow" panose="020B0606020202030204" pitchFamily="34" charset="0"/>
              </a:rPr>
              <a:t>општине</a:t>
            </a:r>
            <a:r>
              <a:rPr lang="en-GB" sz="1700" dirty="0">
                <a:solidFill>
                  <a:srgbClr val="002060"/>
                </a:solidFill>
                <a:ea typeface="Arial Narrow" panose="020B0606020202030204" pitchFamily="34" charset="0"/>
              </a:rPr>
              <a:t> </a:t>
            </a:r>
            <a:r>
              <a:rPr lang="sr-Cyrl-RS" sz="1700" dirty="0">
                <a:solidFill>
                  <a:srgbClr val="002060"/>
                </a:solidFill>
                <a:ea typeface="Arial Narrow" panose="020B0606020202030204" pitchFamily="34" charset="0"/>
              </a:rPr>
              <a:t>Велика Плана</a:t>
            </a:r>
            <a:endParaRPr lang="sr-Latn-RS" sz="1700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3EEAC2-FBC2-56F1-6ED1-72F2D583F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5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490" y="693144"/>
            <a:ext cx="9731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sr-Latn-RS" b="1" dirty="0"/>
              <a:t> </a:t>
            </a:r>
            <a:r>
              <a:rPr lang="sr-Cyrl-RS" sz="2400" dirty="0">
                <a:solidFill>
                  <a:srgbClr val="002060"/>
                </a:solidFill>
                <a:cs typeface="Arial" panose="020B0604020202020204" pitchFamily="34" charset="0"/>
              </a:rPr>
              <a:t>ПЛАН РАЗВОЈА – ПРАВНИ ОКВИР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FBD4BF-83E8-333B-A6BE-4E2784CA4486}"/>
              </a:ext>
            </a:extLst>
          </p:cNvPr>
          <p:cNvSpPr txBox="1"/>
          <p:nvPr/>
        </p:nvSpPr>
        <p:spPr>
          <a:xfrm>
            <a:off x="1321904" y="2413338"/>
            <a:ext cx="91837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План развоја је усклађен са развојним плановима, програмима, стратегијама и политикама на вишим нивоима власти, као и са другим секторским стратегијама и законским оквиром на републичком нивоу</a:t>
            </a:r>
            <a:r>
              <a:rPr lang="sr-Cyrl-RS" dirty="0">
                <a:ea typeface="Calibri" panose="020F0502020204030204" pitchFamily="34" charset="0"/>
                <a:cs typeface="Arial" panose="020B0604020202020204" pitchFamily="34" charset="0"/>
              </a:rPr>
              <a:t>...</a:t>
            </a:r>
            <a:endParaRPr lang="sr-Cyrl-RS" sz="18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r-Cyrl-R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r-Latn-R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пре свега са </a:t>
            </a:r>
            <a:r>
              <a:rPr lang="sr-Latn-RS" sz="1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Законом о планском систему Републике Србије</a:t>
            </a:r>
            <a:r>
              <a:rPr lang="en-GB" sz="1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sz="1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(2018)</a:t>
            </a:r>
            <a:r>
              <a:rPr lang="sr-Latn-RS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r-Latn-RS" sz="1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Уредбом о обавезним елементима плана развоја и Уредбом о методологији управљања јавним политикама.</a:t>
            </a:r>
            <a:endParaRPr lang="sr-Latn-R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0BB737-6F45-BA0C-D259-C39F4482C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6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490" y="693144"/>
            <a:ext cx="9731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sr-Latn-RS" b="1" dirty="0"/>
              <a:t> </a:t>
            </a:r>
            <a:r>
              <a:rPr lang="sr-Cyrl-RS" sz="2400" dirty="0">
                <a:solidFill>
                  <a:srgbClr val="002060"/>
                </a:solidFill>
                <a:cs typeface="Arial" panose="020B0604020202020204" pitchFamily="34" charset="0"/>
              </a:rPr>
              <a:t>ПЛАН РАЗВОЈА – ИНСТИТУЦИОНАЛНИ ОКВИР</a:t>
            </a:r>
            <a:r>
              <a:rPr lang="sr-Cyrl-RS" sz="1800" dirty="0">
                <a:cs typeface="Arial" panose="020B0604020202020204" pitchFamily="34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pic>
        <p:nvPicPr>
          <p:cNvPr id="2053" name="Picture 2" descr="Description: Graphic1">
            <a:extLst>
              <a:ext uri="{FF2B5EF4-FFF2-40B4-BE49-F238E27FC236}">
                <a16:creationId xmlns:a16="http://schemas.microsoft.com/office/drawing/2014/main" id="{05C6AEB5-05EC-85C8-DF16-0B042970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282" y="391549"/>
            <a:ext cx="933028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1825F7-C3AC-CC49-61DD-FE5ED7E67DD5}"/>
              </a:ext>
            </a:extLst>
          </p:cNvPr>
          <p:cNvSpPr txBox="1"/>
          <p:nvPr/>
        </p:nvSpPr>
        <p:spPr>
          <a:xfrm>
            <a:off x="1265618" y="1881144"/>
            <a:ext cx="9527049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>
              <a:lnSpc>
                <a:spcPct val="115000"/>
              </a:lnSpc>
              <a:spcAft>
                <a:spcPts val="1000"/>
              </a:spcAft>
            </a:pP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Скупштина општине Велика Плана је у августу</a:t>
            </a:r>
            <a:r>
              <a:rPr lang="sr-Latn-R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2022. године донела </a:t>
            </a:r>
            <a:r>
              <a:rPr lang="ru-RU" sz="18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Одлуку о приступању изради Плана развоја општине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Велика Плана за период од 2023. до 2029. године.</a:t>
            </a:r>
            <a:endParaRPr lang="sr-Latn-RS" sz="1700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499F9-0C37-CF8B-2E05-BE56A6024B5A}"/>
              </a:ext>
            </a:extLst>
          </p:cNvPr>
          <p:cNvSpPr txBox="1"/>
          <p:nvPr/>
        </p:nvSpPr>
        <p:spPr>
          <a:xfrm>
            <a:off x="1340553" y="2762276"/>
            <a:ext cx="94574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Решењем председника Општине Велика Плана именован је </a:t>
            </a:r>
            <a:r>
              <a:rPr lang="sr-Cyrl-R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Координациони тим за израду Плана развоја општине Велика Плана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састављен од представника локалне администрације. </a:t>
            </a:r>
          </a:p>
          <a:p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Донето је Решење о саставу тематских радних група, као оперативног радног тела</a:t>
            </a:r>
            <a:r>
              <a:rPr lang="sr-Cyrl-R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уз пуно учешће јавног, приватног и невладиног сектора. </a:t>
            </a:r>
            <a:endParaRPr lang="sr-Cyrl-R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r-Cyrl-R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Поред тематских радних група одређени су и чланови </a:t>
            </a:r>
            <a:r>
              <a:rPr lang="sr-Cyrl-R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Партнерског форума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као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ширег и неформалног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консултативно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тел</a:t>
            </a:r>
            <a:r>
              <a:rPr lang="sr-Cyrl-R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а, чије је мишљење на рад и предлоге тематских радних група и Координационог тела тражено у три различите фазе израде документа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Latn-R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23FF96-E280-16FE-AD36-6D8696CD51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490" y="693144"/>
            <a:ext cx="9731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b="1" dirty="0"/>
          </a:p>
          <a:p>
            <a:r>
              <a:rPr lang="sr-Latn-RS" b="1" dirty="0"/>
              <a:t> </a:t>
            </a:r>
            <a:r>
              <a:rPr lang="sr-Cyrl-RS" sz="2400" dirty="0">
                <a:solidFill>
                  <a:srgbClr val="002060"/>
                </a:solidFill>
                <a:cs typeface="Arial" panose="020B0604020202020204" pitchFamily="34" charset="0"/>
              </a:rPr>
              <a:t>ПЛАН РАЗВОЈА – ИНСТИТУЦИОНАЛНИ ОКВИР</a:t>
            </a:r>
            <a:r>
              <a:rPr lang="sr-Cyrl-RS" sz="1800" dirty="0">
                <a:cs typeface="Arial" panose="020B0604020202020204" pitchFamily="34" charset="0"/>
              </a:rPr>
              <a:t>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</a:t>
            </a:r>
            <a:r>
              <a:rPr lang="sr-Cyrl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r-Latn-RS" dirty="0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E6A67A-AC99-1502-283B-641CC298F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90" y="5549816"/>
            <a:ext cx="9813302" cy="1274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1825F7-C3AC-CC49-61DD-FE5ED7E67DD5}"/>
              </a:ext>
            </a:extLst>
          </p:cNvPr>
          <p:cNvSpPr txBox="1"/>
          <p:nvPr/>
        </p:nvSpPr>
        <p:spPr>
          <a:xfrm>
            <a:off x="1183261" y="1913176"/>
            <a:ext cx="9527049" cy="1295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У складу са приоритетним областима дефинисаним пројектним задатком, формиране су </a:t>
            </a:r>
            <a:r>
              <a:rPr lang="ru-RU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3 радне групе </a:t>
            </a:r>
            <a:r>
              <a:rPr lang="ru-RU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у следећим областима</a:t>
            </a:r>
            <a:r>
              <a:rPr lang="sr-Cyrl-C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sr-Cyrl-C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sr-Latn-RS" sz="16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r-Latn-RS" sz="1700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06C6B-99D5-47FB-4652-4BD955597436}"/>
              </a:ext>
            </a:extLst>
          </p:cNvPr>
          <p:cNvSpPr txBox="1"/>
          <p:nvPr/>
        </p:nvSpPr>
        <p:spPr>
          <a:xfrm>
            <a:off x="1626704" y="3187356"/>
            <a:ext cx="77384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1. Јавна управа и друштвене делатности</a:t>
            </a:r>
            <a:br>
              <a:rPr lang="sr-Latn-RS" sz="1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2. Инфраструктура и заштита животне средине </a:t>
            </a:r>
            <a:br>
              <a:rPr lang="sr-Latn-RS" sz="1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3. Привреда</a:t>
            </a:r>
            <a:endParaRPr lang="sr-Latn-RS" sz="1800" b="1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DB794D-F1EA-FF47-A0DF-2648F2B41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80" y="403524"/>
            <a:ext cx="1377377" cy="11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79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1A336CCEFF214494797E5BB79162B8" ma:contentTypeVersion="8" ma:contentTypeDescription="Create a new document." ma:contentTypeScope="" ma:versionID="d5edb5055f77febd18eba16b25c91d9c">
  <xsd:schema xmlns:xsd="http://www.w3.org/2001/XMLSchema" xmlns:xs="http://www.w3.org/2001/XMLSchema" xmlns:p="http://schemas.microsoft.com/office/2006/metadata/properties" xmlns:ns2="63dd2753-8875-4d2e-8ba6-fd14822bbc7a" targetNamespace="http://schemas.microsoft.com/office/2006/metadata/properties" ma:root="true" ma:fieldsID="e3f8525f662c1e43433c1488c6fea32d" ns2:_="">
    <xsd:import namespace="63dd2753-8875-4d2e-8ba6-fd14822bbc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d2753-8875-4d2e-8ba6-fd14822bbc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D23E52-3F70-459C-95E4-A59F2D0ED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dd2753-8875-4d2e-8ba6-fd14822bbc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CEC97D-ED10-4641-8565-03CA8D3499BE}">
  <ds:schemaRefs>
    <ds:schemaRef ds:uri="http://schemas.microsoft.com/office/infopath/2007/PartnerControls"/>
    <ds:schemaRef ds:uri="http://schemas.openxmlformats.org/package/2006/metadata/core-properties"/>
    <ds:schemaRef ds:uri="63dd2753-8875-4d2e-8ba6-fd14822bbc7a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3C051AF-C2F9-4D36-8F4E-A5B370C36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2309</Words>
  <Application>Microsoft Office PowerPoint</Application>
  <PresentationFormat>Widescreen</PresentationFormat>
  <Paragraphs>290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Wingdings</vt:lpstr>
      <vt:lpstr>Office Theme</vt:lpstr>
      <vt:lpstr>PowerPoint Presentation</vt:lpstr>
      <vt:lpstr>PowerPoint Presentation</vt:lpstr>
      <vt:lpstr>  НАЦРТА ПЛАНА РАЗВОЈА  ОПШТИНЕ ВЕЛИКА ПЛАНА 2023-2029. 8. јун 2023. године</vt:lpstr>
      <vt:lpstr>  Израда Плана развоја општине Велика Плана финансира се из средстава Немачко – српске развојне сарадње у оквиру пројекта „Подршка реформи јавне управе у процесу приступања Европској унији“ који спроводи GIZ. Пружање подршке при изради Плана развоја реализују Национална алијанса за локални економски развој и Балкански центар за регулаторну реформу, у сарадњи са Републичким секретаријатом за јавне политике   Циљ пројекта је унапређење процеса планирања у локалним самоуправама у Републици Србији и подизање капацитета ЈЛС за припрему докумената јавних политика    Пројекат се реализује у периоду од  јуна 2022. до јуна 2023.године   Циљне групе су запослени у ЈЛС који су задужени за локални развој, као и представници цивилног друштва, приватног сектора и шире локалне заједнице    Крајњи корисници су десет (10) градова и општина, као и њихови грађани који ће имати користи од унапређеног планирања и услуга које пружају локалне самоуправе</vt:lpstr>
      <vt:lpstr>План развоја општине Велика Плана  за период 2023–2029. године    је кључни стратешко-плански документ општине  који треба да подстакне будући раст и развој целокупне локалне заједнице.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Zeljko Krnetic</dc:creator>
  <cp:lastModifiedBy>Natasa Andrejevic</cp:lastModifiedBy>
  <cp:revision>55</cp:revision>
  <dcterms:created xsi:type="dcterms:W3CDTF">2020-12-15T13:44:17Z</dcterms:created>
  <dcterms:modified xsi:type="dcterms:W3CDTF">2023-06-09T13:06:04Z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0x010100B61A336CCEFF214494797E5BB79162B8</vt:lpwstr>
  </property>
</Properties>
</file>